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Lst>
  <p:sldSz cy="5143500" cx="9144000"/>
  <p:notesSz cx="6858000" cy="9144000"/>
  <p:embeddedFontLst>
    <p:embeddedFont>
      <p:font typeface="Quattrocento Sans"/>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Chris Thilgen"/>
  <p:cmAuthor clrIdx="1" id="1" initials="" lastIdx="2" name="Gary Grossma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A40CCF9-9D88-483E-B4F8-1E049338459B}">
  <a:tblStyle styleId="{EA40CCF9-9D88-483E-B4F8-1E049338459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font" Target="fonts/QuattrocentoSans-regular.fntdata"/><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QuattrocentoSans-italic.fntdata"/><Relationship Id="rId47" Type="http://schemas.openxmlformats.org/officeDocument/2006/relationships/font" Target="fonts/QuattrocentoSans-bold.fntdata"/><Relationship Id="rId49" Type="http://schemas.openxmlformats.org/officeDocument/2006/relationships/font" Target="fonts/QuattrocentoSans-boldItalic.fntdata"/><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09-30T14:06:42.416">
    <p:pos x="448" y="1954"/>
    <p:text>@gary.grossman@gmail.com - any interest in adding a note about this?
--
I shared this old chestnut with one of the students - from (?) - about always putting constants on the left side when using them in comparison ops to protect against accidental assignment.
This thing: https://wiki.c2.com/?CompareConstantsFromTheLeft.
int age = GetAge();
if (25 == age) {
}
is WAY safer than 
int age = GetAge();
if (age == 25) {
}
because accidentally doing
int age = GetAge();
if (age = 25) {
}
is probably not what you want - and might be a tough bug to track down.
_Reassigned to Gary Grossman_</p:text>
  </p:cm>
  <p:cm authorId="1" idx="1" dt="2022-09-30T03:08:07.176">
    <p:pos x="448" y="1954"/>
    <p:text>Really interesting, I'd never heard that before. It's clever although it looks weird to me. Sure we could add it as a note.</p:text>
  </p:cm>
  <p:cm authorId="1" idx="2" dt="2022-09-30T13:34:53.687">
    <p:pos x="448" y="1954"/>
    <p:text>Well... I'm a little worried about creating a class-ful of people who do this since I have never seen this in code in the industry and people they work with may perceive it as weird... it may even go against some corporation's coding convention. Maybe we could speak to it, even whiteboard it, and how it works since == is symmetric, but I'm a little worried about wholeheartedly endorsing it</p:text>
  </p:cm>
  <p:cm authorId="0" idx="2" dt="2022-09-30T14:06:42.416">
    <p:pos x="448" y="1954"/>
    <p:text>Okay let’s skip it. I thought this was more of a ‘thing’</p:text>
  </p:cm>
</p:cmLst>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5ba56bdb02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5ba56bdb02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5ba56bdb02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5ba56bdb02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5ba56bdb02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5ba56bdb02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5ba56bdb02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5ba56bdb02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5ba56bdb02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5ba56bdb02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5ba56bdb02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5ba56bdb02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5ba56bdb02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5ba56bdb02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5ba56bdb02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5ba56bdb02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5ba56bdb02_0_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5ba56bdb02_0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5ba56bdb02_0_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5ba56bdb02_0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5bb4fcf6cb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15bb4fcf6cb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5ba56bdb02_0_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5ba56bdb02_0_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5ba56bdb02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5ba56bdb02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5ba56bdb02_0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5ba56bdb02_0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5de69decad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5de69decad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5931b606e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5931b606e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5bd99d8b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5bd99d8b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5c72c721f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5c72c721f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5ba56bdb0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5ba56bdb0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5ba56bdb0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5ba56bdb0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5ba56bdb0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5ba56bdb0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5ba56bdb0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5ba56bdb0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5ba56bdb0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5ba56bdb0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5ba56bdb0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5ba56bdb0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5ba56bdb02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5ba56bdb02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f4a53db103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f4a53db10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5a418e4f1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5a418e4f1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5bb4fcf6c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5bb4fcf6c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5de69dec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5de69dec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f4a53db103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f4a53db103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5fed13b3a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5fed13b3a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5c72c721f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5c72c721f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5ba56bdb02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5ba56bdb02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5ba56bdb02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5ba56bdb02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5ba56bdb02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5ba56bdb02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5bb4fcf6c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5bb4fcf6c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5ba56bdb02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5ba56bdb02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s://replit.com/@MsMolinaECHS/deMorgan" TargetMode="Externa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comments" Target="../comments/commen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wikipedia" TargetMode="Externa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10/3/2022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ctrTitle"/>
          </p:nvPr>
        </p:nvSpPr>
        <p:spPr>
          <a:xfrm>
            <a:off x="311708" y="15827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3.2, </a:t>
            </a:r>
            <a:r>
              <a:rPr lang="en"/>
              <a:t>3.3</a:t>
            </a:r>
            <a:endParaRPr/>
          </a:p>
          <a:p>
            <a:pPr indent="0" lvl="0" marL="0" rtl="0" algn="ctr">
              <a:spcBef>
                <a:spcPts val="0"/>
              </a:spcBef>
              <a:spcAft>
                <a:spcPts val="0"/>
              </a:spcAft>
              <a:buNone/>
            </a:pPr>
            <a:r>
              <a:rPr lang="en"/>
              <a:t>if-else statements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445025"/>
            <a:ext cx="3438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if syntax </a:t>
            </a:r>
            <a:endParaRPr/>
          </a:p>
        </p:txBody>
      </p:sp>
      <p:sp>
        <p:nvSpPr>
          <p:cNvPr id="119" name="Google Shape;119;p23"/>
          <p:cNvSpPr txBox="1"/>
          <p:nvPr>
            <p:ph idx="1" type="body"/>
          </p:nvPr>
        </p:nvSpPr>
        <p:spPr>
          <a:xfrm>
            <a:off x="311700" y="1152475"/>
            <a:ext cx="3511200" cy="775200"/>
          </a:xfrm>
          <a:prstGeom prst="rect">
            <a:avLst/>
          </a:prstGeom>
        </p:spPr>
        <p:txBody>
          <a:bodyPr anchorCtr="0" anchor="t" bIns="91425" lIns="91425" spcFirstLastPara="1" rIns="91425" wrap="square" tIns="91425">
            <a:normAutofit/>
          </a:bodyPr>
          <a:lstStyle/>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if (</a:t>
            </a:r>
            <a:r>
              <a:rPr i="1" lang="en"/>
              <a:t>boolean expression</a:t>
            </a:r>
            <a:r>
              <a:rPr lang="en">
                <a:latin typeface="Courier New"/>
                <a:ea typeface="Courier New"/>
                <a:cs typeface="Courier New"/>
                <a:sym typeface="Courier New"/>
              </a:rPr>
              <a:t>)		</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	</a:t>
            </a:r>
            <a:r>
              <a:rPr i="1" lang="en"/>
              <a:t>then-statement</a:t>
            </a:r>
            <a:endParaRPr/>
          </a:p>
        </p:txBody>
      </p:sp>
      <p:sp>
        <p:nvSpPr>
          <p:cNvPr id="120" name="Google Shape;120;p23"/>
          <p:cNvSpPr/>
          <p:nvPr/>
        </p:nvSpPr>
        <p:spPr>
          <a:xfrm>
            <a:off x="5907275" y="1109250"/>
            <a:ext cx="1676550" cy="1117700"/>
          </a:xfrm>
          <a:prstGeom prst="flowChartDecis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boolean expression evaluate to true?</a:t>
            </a:r>
            <a:endParaRPr sz="1000"/>
          </a:p>
        </p:txBody>
      </p:sp>
      <p:sp>
        <p:nvSpPr>
          <p:cNvPr id="121" name="Google Shape;121;p23"/>
          <p:cNvSpPr/>
          <p:nvPr/>
        </p:nvSpPr>
        <p:spPr>
          <a:xfrm>
            <a:off x="6163475" y="2542825"/>
            <a:ext cx="1166400" cy="66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Execute then-statement</a:t>
            </a:r>
            <a:endParaRPr sz="1000"/>
          </a:p>
        </p:txBody>
      </p:sp>
      <p:cxnSp>
        <p:nvCxnSpPr>
          <p:cNvPr id="122" name="Google Shape;122;p23"/>
          <p:cNvCxnSpPr>
            <a:stCxn id="120" idx="2"/>
            <a:endCxn id="121" idx="0"/>
          </p:cNvCxnSpPr>
          <p:nvPr/>
        </p:nvCxnSpPr>
        <p:spPr>
          <a:xfrm>
            <a:off x="6745550" y="2226950"/>
            <a:ext cx="1200" cy="315900"/>
          </a:xfrm>
          <a:prstGeom prst="straightConnector1">
            <a:avLst/>
          </a:prstGeom>
          <a:noFill/>
          <a:ln cap="flat" cmpd="sng" w="9525">
            <a:solidFill>
              <a:schemeClr val="dk2"/>
            </a:solidFill>
            <a:prstDash val="solid"/>
            <a:round/>
            <a:headEnd len="med" w="med" type="none"/>
            <a:tailEnd len="med" w="med" type="triangle"/>
          </a:ln>
        </p:spPr>
      </p:cxnSp>
      <p:sp>
        <p:nvSpPr>
          <p:cNvPr id="123" name="Google Shape;123;p23"/>
          <p:cNvSpPr txBox="1"/>
          <p:nvPr/>
        </p:nvSpPr>
        <p:spPr>
          <a:xfrm>
            <a:off x="6767625" y="217355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124" name="Google Shape;124;p23"/>
          <p:cNvSpPr/>
          <p:nvPr/>
        </p:nvSpPr>
        <p:spPr>
          <a:xfrm>
            <a:off x="6163475" y="3533425"/>
            <a:ext cx="1166400" cy="66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Next statement after if</a:t>
            </a:r>
            <a:endParaRPr sz="1000"/>
          </a:p>
        </p:txBody>
      </p:sp>
      <p:cxnSp>
        <p:nvCxnSpPr>
          <p:cNvPr id="125" name="Google Shape;125;p23"/>
          <p:cNvCxnSpPr/>
          <p:nvPr/>
        </p:nvCxnSpPr>
        <p:spPr>
          <a:xfrm>
            <a:off x="6745550" y="3217550"/>
            <a:ext cx="1200" cy="315900"/>
          </a:xfrm>
          <a:prstGeom prst="straightConnector1">
            <a:avLst/>
          </a:prstGeom>
          <a:noFill/>
          <a:ln cap="flat" cmpd="sng" w="9525">
            <a:solidFill>
              <a:schemeClr val="dk2"/>
            </a:solidFill>
            <a:prstDash val="solid"/>
            <a:round/>
            <a:headEnd len="med" w="med" type="none"/>
            <a:tailEnd len="med" w="med" type="triangle"/>
          </a:ln>
        </p:spPr>
      </p:cxnSp>
      <p:cxnSp>
        <p:nvCxnSpPr>
          <p:cNvPr id="126" name="Google Shape;126;p23"/>
          <p:cNvCxnSpPr>
            <a:stCxn id="120" idx="1"/>
            <a:endCxn id="124" idx="1"/>
          </p:cNvCxnSpPr>
          <p:nvPr/>
        </p:nvCxnSpPr>
        <p:spPr>
          <a:xfrm>
            <a:off x="5907275" y="1668100"/>
            <a:ext cx="256200" cy="2197500"/>
          </a:xfrm>
          <a:prstGeom prst="bentConnector3">
            <a:avLst>
              <a:gd fmla="val -92945" name="adj1"/>
            </a:avLst>
          </a:prstGeom>
          <a:noFill/>
          <a:ln cap="flat" cmpd="sng" w="9525">
            <a:solidFill>
              <a:schemeClr val="dk2"/>
            </a:solidFill>
            <a:prstDash val="solid"/>
            <a:round/>
            <a:headEnd len="med" w="med" type="none"/>
            <a:tailEnd len="med" w="med" type="triangle"/>
          </a:ln>
        </p:spPr>
      </p:cxnSp>
      <p:sp>
        <p:nvSpPr>
          <p:cNvPr id="127" name="Google Shape;127;p23"/>
          <p:cNvSpPr txBox="1"/>
          <p:nvPr/>
        </p:nvSpPr>
        <p:spPr>
          <a:xfrm>
            <a:off x="5243625" y="247835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sp>
        <p:nvSpPr>
          <p:cNvPr id="128" name="Google Shape;128;p23"/>
          <p:cNvSpPr txBox="1"/>
          <p:nvPr/>
        </p:nvSpPr>
        <p:spPr>
          <a:xfrm>
            <a:off x="381000" y="2362200"/>
            <a:ext cx="4324500" cy="7020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400"/>
              </a:spcBef>
              <a:spcAft>
                <a:spcPts val="0"/>
              </a:spcAft>
              <a:buNone/>
            </a:pPr>
            <a:r>
              <a:rPr lang="en">
                <a:solidFill>
                  <a:schemeClr val="dk2"/>
                </a:solidFill>
              </a:rPr>
              <a:t>if (age &gt;= 18) {</a:t>
            </a:r>
            <a:br>
              <a:rPr lang="en">
                <a:solidFill>
                  <a:schemeClr val="dk2"/>
                </a:solidFill>
              </a:rPr>
            </a:br>
            <a:r>
              <a:rPr lang="en">
                <a:solidFill>
                  <a:schemeClr val="dk2"/>
                </a:solidFill>
              </a:rPr>
              <a:t>    System.out.println("You are eligible to vote!");</a:t>
            </a:r>
            <a:br>
              <a:rPr lang="en">
                <a:solidFill>
                  <a:schemeClr val="dk2"/>
                </a:solidFill>
              </a:rPr>
            </a:br>
            <a:r>
              <a:rPr lang="en">
                <a:solidFill>
                  <a:schemeClr val="dk2"/>
                </a:solidFill>
              </a:rPr>
              <a:t>}</a:t>
            </a:r>
            <a:endParaRPr>
              <a:solidFill>
                <a:schemeClr val="dk2"/>
              </a:solidFill>
            </a:endParaRPr>
          </a:p>
        </p:txBody>
      </p:sp>
      <p:sp>
        <p:nvSpPr>
          <p:cNvPr id="129" name="Google Shape;129;p23"/>
          <p:cNvSpPr txBox="1"/>
          <p:nvPr/>
        </p:nvSpPr>
        <p:spPr>
          <a:xfrm>
            <a:off x="304800" y="19812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Example:</a:t>
            </a:r>
            <a:endParaRPr>
              <a:solidFill>
                <a:schemeClr val="dk1"/>
              </a:solidFill>
            </a:endParaRPr>
          </a:p>
        </p:txBody>
      </p:sp>
      <p:sp>
        <p:nvSpPr>
          <p:cNvPr id="130" name="Google Shape;130;p23"/>
          <p:cNvSpPr txBox="1"/>
          <p:nvPr/>
        </p:nvSpPr>
        <p:spPr>
          <a:xfrm>
            <a:off x="381000" y="4038600"/>
            <a:ext cx="4668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dk1"/>
                </a:solidFill>
              </a:rPr>
              <a:t>then-statement</a:t>
            </a:r>
            <a:r>
              <a:rPr lang="en">
                <a:solidFill>
                  <a:schemeClr val="dk1"/>
                </a:solidFill>
              </a:rPr>
              <a:t> can be any statement, and a { block } is a statement.</a:t>
            </a:r>
            <a:endParaRPr>
              <a:solidFill>
                <a:schemeClr val="dk1"/>
              </a:solidFill>
            </a:endParaRPr>
          </a:p>
          <a:p>
            <a:pPr indent="0" lvl="0" marL="0" rtl="0" algn="l">
              <a:spcBef>
                <a:spcPts val="0"/>
              </a:spcBef>
              <a:spcAft>
                <a:spcPts val="0"/>
              </a:spcAft>
              <a:buNone/>
            </a:pPr>
            <a:r>
              <a:rPr lang="en">
                <a:solidFill>
                  <a:schemeClr val="dk1"/>
                </a:solidFill>
              </a:rPr>
              <a:t>It's recommended to always use blocks with if.</a:t>
            </a:r>
            <a:endParaRPr>
              <a:solidFill>
                <a:schemeClr val="dk1"/>
              </a:solidFill>
            </a:endParaRPr>
          </a:p>
        </p:txBody>
      </p:sp>
      <p:sp>
        <p:nvSpPr>
          <p:cNvPr id="131" name="Google Shape;131;p23"/>
          <p:cNvSpPr txBox="1"/>
          <p:nvPr/>
        </p:nvSpPr>
        <p:spPr>
          <a:xfrm>
            <a:off x="381000" y="3429000"/>
            <a:ext cx="4324500" cy="5295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400"/>
              </a:spcBef>
              <a:spcAft>
                <a:spcPts val="0"/>
              </a:spcAft>
              <a:buNone/>
            </a:pPr>
            <a:r>
              <a:rPr lang="en">
                <a:solidFill>
                  <a:schemeClr val="dk2"/>
                </a:solidFill>
              </a:rPr>
              <a:t>if (age &gt;= 18)</a:t>
            </a:r>
            <a:br>
              <a:rPr lang="en">
                <a:solidFill>
                  <a:schemeClr val="dk2"/>
                </a:solidFill>
              </a:rPr>
            </a:br>
            <a:r>
              <a:rPr lang="en">
                <a:solidFill>
                  <a:schemeClr val="dk2"/>
                </a:solidFill>
              </a:rPr>
              <a:t>    System.out.println("You are eligible to vote!");</a:t>
            </a:r>
            <a:endParaRPr>
              <a:solidFill>
                <a:schemeClr val="dk2"/>
              </a:solidFill>
            </a:endParaRPr>
          </a:p>
        </p:txBody>
      </p:sp>
      <p:sp>
        <p:nvSpPr>
          <p:cNvPr id="132" name="Google Shape;132;p23"/>
          <p:cNvSpPr txBox="1"/>
          <p:nvPr/>
        </p:nvSpPr>
        <p:spPr>
          <a:xfrm>
            <a:off x="304800" y="30480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Legal, but not recommended:</a:t>
            </a:r>
            <a:endParaRPr>
              <a:solidFill>
                <a:schemeClr val="dk1"/>
              </a:solidFill>
            </a:endParaRPr>
          </a:p>
        </p:txBody>
      </p:sp>
      <p:sp>
        <p:nvSpPr>
          <p:cNvPr id="133" name="Google Shape;133;p23"/>
          <p:cNvSpPr txBox="1"/>
          <p:nvPr/>
        </p:nvSpPr>
        <p:spPr>
          <a:xfrm>
            <a:off x="6009600" y="573225"/>
            <a:ext cx="147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Flowchart of if</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67300" y="372150"/>
            <a:ext cx="3438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if-else syntax </a:t>
            </a:r>
            <a:endParaRPr/>
          </a:p>
        </p:txBody>
      </p:sp>
      <p:sp>
        <p:nvSpPr>
          <p:cNvPr id="139" name="Google Shape;139;p24"/>
          <p:cNvSpPr txBox="1"/>
          <p:nvPr>
            <p:ph idx="1" type="body"/>
          </p:nvPr>
        </p:nvSpPr>
        <p:spPr>
          <a:xfrm>
            <a:off x="367300" y="1079600"/>
            <a:ext cx="3511200" cy="1261200"/>
          </a:xfrm>
          <a:prstGeom prst="rect">
            <a:avLst/>
          </a:prstGeom>
        </p:spPr>
        <p:txBody>
          <a:bodyPr anchorCtr="0" anchor="t" bIns="91425" lIns="91425" spcFirstLastPara="1" rIns="91425" wrap="square" tIns="91425">
            <a:normAutofit lnSpcReduction="10000"/>
          </a:bodyPr>
          <a:lstStyle/>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if (</a:t>
            </a:r>
            <a:r>
              <a:rPr i="1" lang="en"/>
              <a:t>boolean expression</a:t>
            </a:r>
            <a:r>
              <a:rPr lang="en">
                <a:latin typeface="Courier New"/>
                <a:ea typeface="Courier New"/>
                <a:cs typeface="Courier New"/>
                <a:sym typeface="Courier New"/>
              </a:rPr>
              <a:t>)		</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	</a:t>
            </a:r>
            <a:r>
              <a:rPr i="1" lang="en"/>
              <a:t>then-statement</a:t>
            </a:r>
            <a:endParaRPr i="1" sz="2100"/>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else</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	</a:t>
            </a:r>
            <a:r>
              <a:rPr i="1" lang="en"/>
              <a:t>else-statement</a:t>
            </a:r>
            <a:endParaRPr/>
          </a:p>
        </p:txBody>
      </p:sp>
      <p:sp>
        <p:nvSpPr>
          <p:cNvPr id="140" name="Google Shape;140;p24"/>
          <p:cNvSpPr/>
          <p:nvPr/>
        </p:nvSpPr>
        <p:spPr>
          <a:xfrm>
            <a:off x="5542800" y="566600"/>
            <a:ext cx="1676550" cy="1117700"/>
          </a:xfrm>
          <a:prstGeom prst="flowChartDecis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boolean expression evaluate to true?</a:t>
            </a:r>
            <a:endParaRPr sz="1000"/>
          </a:p>
        </p:txBody>
      </p:sp>
      <p:sp>
        <p:nvSpPr>
          <p:cNvPr id="141" name="Google Shape;141;p24"/>
          <p:cNvSpPr/>
          <p:nvPr/>
        </p:nvSpPr>
        <p:spPr>
          <a:xfrm>
            <a:off x="5799000" y="2000175"/>
            <a:ext cx="1166400" cy="66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Execute then-statement</a:t>
            </a:r>
            <a:endParaRPr sz="1000"/>
          </a:p>
        </p:txBody>
      </p:sp>
      <p:cxnSp>
        <p:nvCxnSpPr>
          <p:cNvPr id="142" name="Google Shape;142;p24"/>
          <p:cNvCxnSpPr>
            <a:stCxn id="140" idx="2"/>
            <a:endCxn id="141" idx="0"/>
          </p:cNvCxnSpPr>
          <p:nvPr/>
        </p:nvCxnSpPr>
        <p:spPr>
          <a:xfrm>
            <a:off x="6381075" y="1684300"/>
            <a:ext cx="1200" cy="315900"/>
          </a:xfrm>
          <a:prstGeom prst="straightConnector1">
            <a:avLst/>
          </a:prstGeom>
          <a:noFill/>
          <a:ln cap="flat" cmpd="sng" w="9525">
            <a:solidFill>
              <a:schemeClr val="dk2"/>
            </a:solidFill>
            <a:prstDash val="solid"/>
            <a:round/>
            <a:headEnd len="med" w="med" type="none"/>
            <a:tailEnd len="med" w="med" type="triangle"/>
          </a:ln>
        </p:spPr>
      </p:cxnSp>
      <p:sp>
        <p:nvSpPr>
          <p:cNvPr id="143" name="Google Shape;143;p24"/>
          <p:cNvSpPr txBox="1"/>
          <p:nvPr/>
        </p:nvSpPr>
        <p:spPr>
          <a:xfrm>
            <a:off x="6403150" y="16309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144" name="Google Shape;144;p24"/>
          <p:cNvSpPr/>
          <p:nvPr/>
        </p:nvSpPr>
        <p:spPr>
          <a:xfrm>
            <a:off x="6408600" y="3371775"/>
            <a:ext cx="1166400" cy="66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Next statement after if…else</a:t>
            </a:r>
            <a:endParaRPr sz="1000"/>
          </a:p>
        </p:txBody>
      </p:sp>
      <p:sp>
        <p:nvSpPr>
          <p:cNvPr id="145" name="Google Shape;145;p24"/>
          <p:cNvSpPr txBox="1"/>
          <p:nvPr/>
        </p:nvSpPr>
        <p:spPr>
          <a:xfrm>
            <a:off x="7850950" y="13261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sp>
        <p:nvSpPr>
          <p:cNvPr id="146" name="Google Shape;146;p24"/>
          <p:cNvSpPr/>
          <p:nvPr/>
        </p:nvSpPr>
        <p:spPr>
          <a:xfrm>
            <a:off x="7246800" y="2000175"/>
            <a:ext cx="1166400" cy="66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Execute else-statement</a:t>
            </a:r>
            <a:endParaRPr sz="1000"/>
          </a:p>
        </p:txBody>
      </p:sp>
      <p:cxnSp>
        <p:nvCxnSpPr>
          <p:cNvPr id="147" name="Google Shape;147;p24"/>
          <p:cNvCxnSpPr>
            <a:stCxn id="140" idx="3"/>
            <a:endCxn id="146" idx="0"/>
          </p:cNvCxnSpPr>
          <p:nvPr/>
        </p:nvCxnSpPr>
        <p:spPr>
          <a:xfrm>
            <a:off x="7219350" y="1125450"/>
            <a:ext cx="610800" cy="874800"/>
          </a:xfrm>
          <a:prstGeom prst="bentConnector2">
            <a:avLst/>
          </a:prstGeom>
          <a:noFill/>
          <a:ln cap="flat" cmpd="sng" w="9525">
            <a:solidFill>
              <a:schemeClr val="dk2"/>
            </a:solidFill>
            <a:prstDash val="solid"/>
            <a:round/>
            <a:headEnd len="med" w="med" type="none"/>
            <a:tailEnd len="med" w="med" type="triangle"/>
          </a:ln>
        </p:spPr>
      </p:cxnSp>
      <p:cxnSp>
        <p:nvCxnSpPr>
          <p:cNvPr id="148" name="Google Shape;148;p24"/>
          <p:cNvCxnSpPr>
            <a:stCxn id="141" idx="2"/>
            <a:endCxn id="144" idx="0"/>
          </p:cNvCxnSpPr>
          <p:nvPr/>
        </p:nvCxnSpPr>
        <p:spPr>
          <a:xfrm flipH="1" rot="-5400000">
            <a:off x="6333300" y="2713275"/>
            <a:ext cx="707400" cy="6096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49" name="Google Shape;149;p24"/>
          <p:cNvCxnSpPr>
            <a:stCxn id="146" idx="2"/>
            <a:endCxn id="144" idx="0"/>
          </p:cNvCxnSpPr>
          <p:nvPr/>
        </p:nvCxnSpPr>
        <p:spPr>
          <a:xfrm rot="5400000">
            <a:off x="7057200" y="2598975"/>
            <a:ext cx="707400" cy="838200"/>
          </a:xfrm>
          <a:prstGeom prst="bentConnector3">
            <a:avLst>
              <a:gd fmla="val 50000" name="adj1"/>
            </a:avLst>
          </a:prstGeom>
          <a:noFill/>
          <a:ln cap="flat" cmpd="sng" w="9525">
            <a:solidFill>
              <a:schemeClr val="dk2"/>
            </a:solidFill>
            <a:prstDash val="solid"/>
            <a:round/>
            <a:headEnd len="med" w="med" type="none"/>
            <a:tailEnd len="med" w="med" type="triangle"/>
          </a:ln>
        </p:spPr>
      </p:cxnSp>
      <p:sp>
        <p:nvSpPr>
          <p:cNvPr id="150" name="Google Shape;150;p24"/>
          <p:cNvSpPr txBox="1"/>
          <p:nvPr>
            <p:ph idx="1" type="body"/>
          </p:nvPr>
        </p:nvSpPr>
        <p:spPr>
          <a:xfrm>
            <a:off x="443575" y="3438475"/>
            <a:ext cx="5792700" cy="1261200"/>
          </a:xfrm>
          <a:prstGeom prst="rect">
            <a:avLst/>
          </a:prstGeom>
        </p:spPr>
        <p:txBody>
          <a:bodyPr anchorCtr="0" anchor="t" bIns="91425" lIns="91425" spcFirstLastPara="1" rIns="91425" wrap="square" tIns="91425">
            <a:noAutofit/>
          </a:bodyPr>
          <a:lstStyle/>
          <a:p>
            <a:pPr indent="0" lvl="0" marL="0" rtl="0" algn="l">
              <a:lnSpc>
                <a:spcPct val="60000"/>
              </a:lnSpc>
              <a:spcBef>
                <a:spcPts val="400"/>
              </a:spcBef>
              <a:spcAft>
                <a:spcPts val="0"/>
              </a:spcAft>
              <a:buClr>
                <a:schemeClr val="dk1"/>
              </a:buClr>
              <a:buSzPts val="852"/>
              <a:buFont typeface="Arial"/>
              <a:buNone/>
            </a:pPr>
            <a:r>
              <a:rPr lang="en" sz="1395">
                <a:latin typeface="Courier New"/>
                <a:ea typeface="Courier New"/>
                <a:cs typeface="Courier New"/>
                <a:sym typeface="Courier New"/>
              </a:rPr>
              <a:t>if (age &gt;= 18) {</a:t>
            </a:r>
            <a:endParaRPr sz="1395">
              <a:latin typeface="Courier New"/>
              <a:ea typeface="Courier New"/>
              <a:cs typeface="Courier New"/>
              <a:sym typeface="Courier New"/>
            </a:endParaRPr>
          </a:p>
          <a:p>
            <a:pPr indent="0" lvl="0" marL="0" rtl="0" algn="l">
              <a:lnSpc>
                <a:spcPct val="60000"/>
              </a:lnSpc>
              <a:spcBef>
                <a:spcPts val="400"/>
              </a:spcBef>
              <a:spcAft>
                <a:spcPts val="0"/>
              </a:spcAft>
              <a:buClr>
                <a:schemeClr val="dk1"/>
              </a:buClr>
              <a:buSzPts val="852"/>
              <a:buFont typeface="Arial"/>
              <a:buNone/>
            </a:pPr>
            <a:r>
              <a:rPr lang="en" sz="1395">
                <a:latin typeface="Courier New"/>
                <a:ea typeface="Courier New"/>
                <a:cs typeface="Courier New"/>
                <a:sym typeface="Courier New"/>
              </a:rPr>
              <a:t>  System.out.println("You are eligible to vote!");</a:t>
            </a:r>
            <a:endParaRPr sz="1395">
              <a:latin typeface="Courier New"/>
              <a:ea typeface="Courier New"/>
              <a:cs typeface="Courier New"/>
              <a:sym typeface="Courier New"/>
            </a:endParaRPr>
          </a:p>
          <a:p>
            <a:pPr indent="0" lvl="0" marL="0" rtl="0" algn="l">
              <a:lnSpc>
                <a:spcPct val="60000"/>
              </a:lnSpc>
              <a:spcBef>
                <a:spcPts val="400"/>
              </a:spcBef>
              <a:spcAft>
                <a:spcPts val="0"/>
              </a:spcAft>
              <a:buClr>
                <a:schemeClr val="dk1"/>
              </a:buClr>
              <a:buSzPts val="852"/>
              <a:buFont typeface="Arial"/>
              <a:buNone/>
            </a:pPr>
            <a:r>
              <a:rPr lang="en" sz="1395">
                <a:latin typeface="Courier New"/>
                <a:ea typeface="Courier New"/>
                <a:cs typeface="Courier New"/>
                <a:sym typeface="Courier New"/>
              </a:rPr>
              <a:t>} else {</a:t>
            </a:r>
            <a:endParaRPr sz="1395">
              <a:latin typeface="Courier New"/>
              <a:ea typeface="Courier New"/>
              <a:cs typeface="Courier New"/>
              <a:sym typeface="Courier New"/>
            </a:endParaRPr>
          </a:p>
          <a:p>
            <a:pPr indent="0" lvl="0" marL="0" rtl="0" algn="l">
              <a:lnSpc>
                <a:spcPct val="60000"/>
              </a:lnSpc>
              <a:spcBef>
                <a:spcPts val="400"/>
              </a:spcBef>
              <a:spcAft>
                <a:spcPts val="0"/>
              </a:spcAft>
              <a:buClr>
                <a:schemeClr val="dk1"/>
              </a:buClr>
              <a:buSzPts val="852"/>
              <a:buFont typeface="Arial"/>
              <a:buNone/>
            </a:pPr>
            <a:r>
              <a:rPr lang="en" sz="1395">
                <a:latin typeface="Courier New"/>
                <a:ea typeface="Courier New"/>
                <a:cs typeface="Courier New"/>
                <a:sym typeface="Courier New"/>
              </a:rPr>
              <a:t>  System.out.println("You are too young to vote!");</a:t>
            </a:r>
            <a:endParaRPr sz="1395">
              <a:latin typeface="Courier New"/>
              <a:ea typeface="Courier New"/>
              <a:cs typeface="Courier New"/>
              <a:sym typeface="Courier New"/>
            </a:endParaRPr>
          </a:p>
          <a:p>
            <a:pPr indent="0" lvl="0" marL="0" rtl="0" algn="l">
              <a:lnSpc>
                <a:spcPct val="60000"/>
              </a:lnSpc>
              <a:spcBef>
                <a:spcPts val="400"/>
              </a:spcBef>
              <a:spcAft>
                <a:spcPts val="0"/>
              </a:spcAft>
              <a:buClr>
                <a:schemeClr val="dk1"/>
              </a:buClr>
              <a:buSzPts val="852"/>
              <a:buFont typeface="Arial"/>
              <a:buNone/>
            </a:pPr>
            <a:r>
              <a:rPr lang="en" sz="1395">
                <a:latin typeface="Courier New"/>
                <a:ea typeface="Courier New"/>
                <a:cs typeface="Courier New"/>
                <a:sym typeface="Courier New"/>
              </a:rPr>
              <a:t>}</a:t>
            </a:r>
            <a:endParaRPr sz="1395">
              <a:latin typeface="Courier New"/>
              <a:ea typeface="Courier New"/>
              <a:cs typeface="Courier New"/>
              <a:sym typeface="Courier New"/>
            </a:endParaRPr>
          </a:p>
        </p:txBody>
      </p:sp>
      <p:sp>
        <p:nvSpPr>
          <p:cNvPr id="151" name="Google Shape;151;p24"/>
          <p:cNvSpPr txBox="1"/>
          <p:nvPr/>
        </p:nvSpPr>
        <p:spPr>
          <a:xfrm>
            <a:off x="381000" y="2362200"/>
            <a:ext cx="404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The if statement has an optional else clause.</a:t>
            </a:r>
            <a:endParaRPr>
              <a:solidFill>
                <a:schemeClr val="dk1"/>
              </a:solidFill>
            </a:endParaRPr>
          </a:p>
        </p:txBody>
      </p:sp>
      <p:sp>
        <p:nvSpPr>
          <p:cNvPr id="152" name="Google Shape;152;p24"/>
          <p:cNvSpPr txBox="1"/>
          <p:nvPr/>
        </p:nvSpPr>
        <p:spPr>
          <a:xfrm>
            <a:off x="381000" y="3048000"/>
            <a:ext cx="404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Example:</a:t>
            </a:r>
            <a:endParaRPr>
              <a:solidFill>
                <a:schemeClr val="dk1"/>
              </a:solidFill>
            </a:endParaRPr>
          </a:p>
        </p:txBody>
      </p:sp>
      <p:sp>
        <p:nvSpPr>
          <p:cNvPr id="153" name="Google Shape;153;p24"/>
          <p:cNvSpPr txBox="1"/>
          <p:nvPr/>
        </p:nvSpPr>
        <p:spPr>
          <a:xfrm>
            <a:off x="5588450" y="1133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Flowchart of if…else</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Nested If-Statements</a:t>
            </a:r>
            <a:endParaRPr/>
          </a:p>
        </p:txBody>
      </p:sp>
      <p:sp>
        <p:nvSpPr>
          <p:cNvPr id="159" name="Google Shape;159;p25"/>
          <p:cNvSpPr txBox="1"/>
          <p:nvPr>
            <p:ph idx="1" type="body"/>
          </p:nvPr>
        </p:nvSpPr>
        <p:spPr>
          <a:xfrm>
            <a:off x="311700" y="1171600"/>
            <a:ext cx="8520600" cy="3914100"/>
          </a:xfrm>
          <a:prstGeom prst="rect">
            <a:avLst/>
          </a:prstGeom>
        </p:spPr>
        <p:txBody>
          <a:bodyPr anchorCtr="0" anchor="t" bIns="91425" lIns="91425" spcFirstLastPara="1" rIns="91425" wrap="square" tIns="91425">
            <a:normAutofit lnSpcReduction="20000"/>
          </a:bodyPr>
          <a:lstStyle/>
          <a:p>
            <a:pPr indent="0" lvl="0" marL="0" rtl="0" algn="l">
              <a:lnSpc>
                <a:spcPct val="80000"/>
              </a:lnSpc>
              <a:spcBef>
                <a:spcPts val="400"/>
              </a:spcBef>
              <a:spcAft>
                <a:spcPts val="0"/>
              </a:spcAft>
              <a:buClr>
                <a:schemeClr val="dk1"/>
              </a:buClr>
              <a:buSzPts val="1100"/>
              <a:buFont typeface="Arial"/>
              <a:buNone/>
            </a:pPr>
            <a:r>
              <a:rPr lang="en">
                <a:latin typeface="Courier New"/>
                <a:ea typeface="Courier New"/>
                <a:cs typeface="Courier New"/>
                <a:sym typeface="Courier New"/>
              </a:rPr>
              <a:t>if (boolean expression) {			</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None/>
            </a:pPr>
            <a:r>
              <a:rPr lang="en">
                <a:latin typeface="Courier New"/>
                <a:ea typeface="Courier New"/>
                <a:cs typeface="Courier New"/>
                <a:sym typeface="Courier New"/>
              </a:rPr>
              <a:t>	if (boolean expression) {</a:t>
            </a:r>
            <a:endParaRPr>
              <a:latin typeface="Courier New"/>
              <a:ea typeface="Courier New"/>
              <a:cs typeface="Courier New"/>
              <a:sym typeface="Courier New"/>
            </a:endParaRPr>
          </a:p>
          <a:p>
            <a:pPr indent="457200" lvl="0" marL="457200" rtl="0" algn="l">
              <a:lnSpc>
                <a:spcPct val="80000"/>
              </a:lnSpc>
              <a:spcBef>
                <a:spcPts val="400"/>
              </a:spcBef>
              <a:spcAft>
                <a:spcPts val="0"/>
              </a:spcAft>
              <a:buNone/>
            </a:pPr>
            <a:r>
              <a:rPr lang="en">
                <a:latin typeface="Courier New"/>
                <a:ea typeface="Courier New"/>
                <a:cs typeface="Courier New"/>
                <a:sym typeface="Courier New"/>
              </a:rPr>
              <a:t>if (boolean expression) {</a:t>
            </a:r>
            <a:endParaRPr>
              <a:latin typeface="Courier New"/>
              <a:ea typeface="Courier New"/>
              <a:cs typeface="Courier New"/>
              <a:sym typeface="Courier New"/>
            </a:endParaRPr>
          </a:p>
          <a:p>
            <a:pPr indent="457200" lvl="0" marL="457200" rtl="0" algn="l">
              <a:lnSpc>
                <a:spcPct val="80000"/>
              </a:lnSpc>
              <a:spcBef>
                <a:spcPts val="400"/>
              </a:spcBef>
              <a:spcAft>
                <a:spcPts val="0"/>
              </a:spcAft>
              <a:buNone/>
            </a:pPr>
            <a:r>
              <a:rPr lang="en">
                <a:latin typeface="Courier New"/>
                <a:ea typeface="Courier New"/>
                <a:cs typeface="Courier New"/>
                <a:sym typeface="Courier New"/>
              </a:rPr>
              <a:t>	&lt;statement&gt;;</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None/>
            </a:pPr>
            <a:r>
              <a:rPr lang="en">
                <a:latin typeface="Courier New"/>
                <a:ea typeface="Courier New"/>
                <a:cs typeface="Courier New"/>
                <a:sym typeface="Courier New"/>
              </a:rPr>
              <a:t>			&lt;statement&gt;;</a:t>
            </a:r>
            <a:endParaRPr sz="2100">
              <a:latin typeface="Quattrocento Sans"/>
              <a:ea typeface="Quattrocento Sans"/>
              <a:cs typeface="Quattrocento Sans"/>
              <a:sym typeface="Quattrocento Sans"/>
            </a:endParaRPr>
          </a:p>
          <a:p>
            <a:pPr indent="457200" lvl="0" marL="914400" rtl="0" algn="l">
              <a:lnSpc>
                <a:spcPct val="80000"/>
              </a:lnSpc>
              <a:spcBef>
                <a:spcPts val="400"/>
              </a:spcBef>
              <a:spcAft>
                <a:spcPts val="0"/>
              </a:spcAft>
              <a:buNone/>
            </a:pPr>
            <a:r>
              <a:rPr lang="en">
                <a:latin typeface="Courier New"/>
                <a:ea typeface="Courier New"/>
                <a:cs typeface="Courier New"/>
                <a:sym typeface="Courier New"/>
              </a:rPr>
              <a:t>…</a:t>
            </a:r>
            <a:endParaRPr>
              <a:latin typeface="Courier New"/>
              <a:ea typeface="Courier New"/>
              <a:cs typeface="Courier New"/>
              <a:sym typeface="Courier New"/>
            </a:endParaRPr>
          </a:p>
          <a:p>
            <a:pPr indent="0" lvl="0" marL="914400" rtl="0" algn="l">
              <a:lnSpc>
                <a:spcPct val="80000"/>
              </a:lnSpc>
              <a:spcBef>
                <a:spcPts val="400"/>
              </a:spcBef>
              <a:spcAft>
                <a:spcPts val="0"/>
              </a:spcAft>
              <a:buNone/>
            </a:pPr>
            <a:r>
              <a:rPr lang="en">
                <a:latin typeface="Courier New"/>
                <a:ea typeface="Courier New"/>
                <a:cs typeface="Courier New"/>
                <a:sym typeface="Courier New"/>
              </a:rPr>
              <a:t>} else {</a:t>
            </a:r>
            <a:endParaRPr>
              <a:latin typeface="Courier New"/>
              <a:ea typeface="Courier New"/>
              <a:cs typeface="Courier New"/>
              <a:sym typeface="Courier New"/>
            </a:endParaRPr>
          </a:p>
          <a:p>
            <a:pPr indent="0" lvl="0" marL="914400" rtl="0" algn="l">
              <a:lnSpc>
                <a:spcPct val="80000"/>
              </a:lnSpc>
              <a:spcBef>
                <a:spcPts val="400"/>
              </a:spcBef>
              <a:spcAft>
                <a:spcPts val="0"/>
              </a:spcAft>
              <a:buNone/>
            </a:pPr>
            <a:r>
              <a:rPr lang="en">
                <a:latin typeface="Courier New"/>
                <a:ea typeface="Courier New"/>
                <a:cs typeface="Courier New"/>
                <a:sym typeface="Courier New"/>
              </a:rPr>
              <a:t>	&lt;statement&gt;;</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None/>
            </a:pPr>
            <a:r>
              <a:rPr lang="en">
                <a:latin typeface="Courier New"/>
                <a:ea typeface="Courier New"/>
                <a:cs typeface="Courier New"/>
                <a:sym typeface="Courier New"/>
              </a:rPr>
              <a:t>			&lt;statement&gt;;</a:t>
            </a:r>
            <a:endParaRPr sz="2100">
              <a:latin typeface="Quattrocento Sans"/>
              <a:ea typeface="Quattrocento Sans"/>
              <a:cs typeface="Quattrocento Sans"/>
              <a:sym typeface="Quattrocento Sans"/>
            </a:endParaRPr>
          </a:p>
          <a:p>
            <a:pPr indent="457200" lvl="0" marL="914400" rtl="0" algn="l">
              <a:lnSpc>
                <a:spcPct val="80000"/>
              </a:lnSpc>
              <a:spcBef>
                <a:spcPts val="400"/>
              </a:spcBef>
              <a:spcAft>
                <a:spcPts val="0"/>
              </a:spcAft>
              <a:buNone/>
            </a:pPr>
            <a:r>
              <a:rPr lang="en">
                <a:latin typeface="Courier New"/>
                <a:ea typeface="Courier New"/>
                <a:cs typeface="Courier New"/>
                <a:sym typeface="Courier New"/>
              </a:rPr>
              <a:t>…</a:t>
            </a:r>
            <a:endParaRPr>
              <a:latin typeface="Courier New"/>
              <a:ea typeface="Courier New"/>
              <a:cs typeface="Courier New"/>
              <a:sym typeface="Courier New"/>
            </a:endParaRPr>
          </a:p>
          <a:p>
            <a:pPr indent="0" lvl="0" marL="914400" rtl="0" algn="l">
              <a:lnSpc>
                <a:spcPct val="80000"/>
              </a:lnSpc>
              <a:spcBef>
                <a:spcPts val="400"/>
              </a:spcBef>
              <a:spcAft>
                <a:spcPts val="0"/>
              </a:spcAft>
              <a:buNone/>
            </a:pPr>
            <a:r>
              <a:rPr lang="en">
                <a:latin typeface="Courier New"/>
                <a:ea typeface="Courier New"/>
                <a:cs typeface="Courier New"/>
                <a:sym typeface="Courier New"/>
              </a:rPr>
              <a:t>}</a:t>
            </a:r>
            <a:endParaRPr>
              <a:latin typeface="Courier New"/>
              <a:ea typeface="Courier New"/>
              <a:cs typeface="Courier New"/>
              <a:sym typeface="Courier New"/>
            </a:endParaRPr>
          </a:p>
          <a:p>
            <a:pPr indent="0" lvl="0" marL="457200" rtl="0" algn="l">
              <a:lnSpc>
                <a:spcPct val="80000"/>
              </a:lnSpc>
              <a:spcBef>
                <a:spcPts val="400"/>
              </a:spcBef>
              <a:spcAft>
                <a:spcPts val="0"/>
              </a:spcAft>
              <a:buClr>
                <a:schemeClr val="dk1"/>
              </a:buClr>
              <a:buSzPts val="1100"/>
              <a:buFont typeface="Arial"/>
              <a:buNone/>
            </a:pPr>
            <a:r>
              <a:rPr lang="en">
                <a:latin typeface="Courier New"/>
                <a:ea typeface="Courier New"/>
                <a:cs typeface="Courier New"/>
                <a:sym typeface="Courier New"/>
              </a:rPr>
              <a:t>}	</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100"/>
              <a:buFont typeface="Arial"/>
              <a:buNone/>
            </a:pPr>
            <a:r>
              <a:rPr lang="en">
                <a:latin typeface="Courier New"/>
                <a:ea typeface="Courier New"/>
                <a:cs typeface="Courier New"/>
                <a:sym typeface="Courier New"/>
              </a:rPr>
              <a:t>} else {</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100"/>
              <a:buFont typeface="Arial"/>
              <a:buNone/>
            </a:pPr>
            <a:r>
              <a:rPr lang="en">
                <a:latin typeface="Courier New"/>
                <a:ea typeface="Courier New"/>
                <a:cs typeface="Courier New"/>
                <a:sym typeface="Courier New"/>
              </a:rPr>
              <a:t>	&lt;statement&gt;;</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100"/>
              <a:buFont typeface="Arial"/>
              <a:buNone/>
            </a:pPr>
            <a:r>
              <a:rPr lang="en">
                <a:latin typeface="Courier New"/>
                <a:ea typeface="Courier New"/>
                <a:cs typeface="Courier New"/>
                <a:sym typeface="Courier New"/>
              </a:rPr>
              <a:t>	&lt;statement&gt;;</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100"/>
              <a:buFont typeface="Arial"/>
              <a:buNone/>
            </a:pPr>
            <a:r>
              <a:rPr lang="en">
                <a:latin typeface="Courier New"/>
                <a:ea typeface="Courier New"/>
                <a:cs typeface="Courier New"/>
                <a:sym typeface="Courier New"/>
              </a:rPr>
              <a:t>	…</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100"/>
              <a:buFont typeface="Arial"/>
              <a:buNone/>
            </a:pPr>
            <a:r>
              <a:rPr lang="en">
                <a:latin typeface="Courier New"/>
                <a:ea typeface="Courier New"/>
                <a:cs typeface="Courier New"/>
                <a:sym typeface="Courier New"/>
              </a:rPr>
              <a:t>}</a:t>
            </a:r>
            <a:endParaRPr/>
          </a:p>
        </p:txBody>
      </p:sp>
      <p:pic>
        <p:nvPicPr>
          <p:cNvPr id="160" name="Google Shape;160;p25"/>
          <p:cNvPicPr preferRelativeResize="0"/>
          <p:nvPr/>
        </p:nvPicPr>
        <p:blipFill>
          <a:blip r:embed="rId3">
            <a:alphaModFix/>
          </a:blip>
          <a:stretch>
            <a:fillRect/>
          </a:stretch>
        </p:blipFill>
        <p:spPr>
          <a:xfrm>
            <a:off x="3518350" y="3308875"/>
            <a:ext cx="5625425" cy="1609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Dangling Else</a:t>
            </a:r>
            <a:endParaRPr/>
          </a:p>
        </p:txBody>
      </p:sp>
      <p:sp>
        <p:nvSpPr>
          <p:cNvPr id="166" name="Google Shape;166;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80000"/>
              </a:lnSpc>
              <a:spcBef>
                <a:spcPts val="400"/>
              </a:spcBef>
              <a:spcAft>
                <a:spcPts val="0"/>
              </a:spcAft>
              <a:buNone/>
            </a:pPr>
            <a:r>
              <a:rPr lang="en">
                <a:latin typeface="Courier New"/>
                <a:ea typeface="Courier New"/>
                <a:cs typeface="Courier New"/>
                <a:sym typeface="Courier New"/>
              </a:rPr>
              <a:t>int x = 0;</a:t>
            </a:r>
            <a:endParaRPr>
              <a:latin typeface="Courier New"/>
              <a:ea typeface="Courier New"/>
              <a:cs typeface="Courier New"/>
              <a:sym typeface="Courier New"/>
            </a:endParaRPr>
          </a:p>
          <a:p>
            <a:pPr indent="0" lvl="0" marL="0" rtl="0" algn="l">
              <a:lnSpc>
                <a:spcPct val="80000"/>
              </a:lnSpc>
              <a:spcBef>
                <a:spcPts val="400"/>
              </a:spcBef>
              <a:spcAft>
                <a:spcPts val="0"/>
              </a:spcAft>
              <a:buNone/>
            </a:pPr>
            <a:r>
              <a:rPr lang="en">
                <a:latin typeface="Courier New"/>
                <a:ea typeface="Courier New"/>
                <a:cs typeface="Courier New"/>
                <a:sym typeface="Courier New"/>
              </a:rPr>
              <a:t>if (x &gt;= 0)			</a:t>
            </a:r>
            <a:endParaRPr>
              <a:latin typeface="Courier New"/>
              <a:ea typeface="Courier New"/>
              <a:cs typeface="Courier New"/>
              <a:sym typeface="Courier New"/>
            </a:endParaRPr>
          </a:p>
          <a:p>
            <a:pPr indent="457200" lvl="0" marL="0" rtl="0" algn="l">
              <a:lnSpc>
                <a:spcPct val="80000"/>
              </a:lnSpc>
              <a:spcBef>
                <a:spcPts val="400"/>
              </a:spcBef>
              <a:spcAft>
                <a:spcPts val="0"/>
              </a:spcAft>
              <a:buClr>
                <a:schemeClr val="dk1"/>
              </a:buClr>
              <a:buSzPts val="1100"/>
              <a:buFont typeface="Arial"/>
              <a:buNone/>
            </a:pPr>
            <a:r>
              <a:rPr lang="en">
                <a:latin typeface="Courier New"/>
                <a:ea typeface="Courier New"/>
                <a:cs typeface="Courier New"/>
                <a:sym typeface="Courier New"/>
              </a:rPr>
              <a:t>if (x &gt; 0)			</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100"/>
              <a:buFont typeface="Arial"/>
              <a:buNone/>
            </a:pPr>
            <a:r>
              <a:rPr lang="en">
                <a:latin typeface="Courier New"/>
                <a:ea typeface="Courier New"/>
                <a:cs typeface="Courier New"/>
                <a:sym typeface="Courier New"/>
              </a:rPr>
              <a:t>		System.out.println(“x is positive”);</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100"/>
              <a:buFont typeface="Arial"/>
              <a:buNone/>
            </a:pPr>
            <a:r>
              <a:rPr lang="en">
                <a:latin typeface="Courier New"/>
                <a:ea typeface="Courier New"/>
                <a:cs typeface="Courier New"/>
                <a:sym typeface="Courier New"/>
              </a:rPr>
              <a:t>else</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None/>
            </a:pPr>
            <a:r>
              <a:rPr lang="en">
                <a:latin typeface="Courier New"/>
                <a:ea typeface="Courier New"/>
                <a:cs typeface="Courier New"/>
                <a:sym typeface="Courier New"/>
              </a:rPr>
              <a:t>	System.out.println(“x is negative”);</a:t>
            </a:r>
            <a:endParaRPr>
              <a:latin typeface="Courier New"/>
              <a:ea typeface="Courier New"/>
              <a:cs typeface="Courier New"/>
              <a:sym typeface="Courier New"/>
            </a:endParaRPr>
          </a:p>
          <a:p>
            <a:pPr indent="0" lvl="0" marL="0" rtl="0" algn="l">
              <a:lnSpc>
                <a:spcPct val="80000"/>
              </a:lnSpc>
              <a:spcBef>
                <a:spcPts val="400"/>
              </a:spcBef>
              <a:spcAft>
                <a:spcPts val="0"/>
              </a:spcAft>
              <a:buNone/>
            </a:pPr>
            <a:r>
              <a:t/>
            </a:r>
            <a:endParaRPr>
              <a:latin typeface="Courier New"/>
              <a:ea typeface="Courier New"/>
              <a:cs typeface="Courier New"/>
              <a:sym typeface="Courier New"/>
            </a:endParaRPr>
          </a:p>
          <a:p>
            <a:pPr indent="0" lvl="0" marL="0" rtl="0" algn="l">
              <a:lnSpc>
                <a:spcPct val="80000"/>
              </a:lnSpc>
              <a:spcBef>
                <a:spcPts val="400"/>
              </a:spcBef>
              <a:spcAft>
                <a:spcPts val="0"/>
              </a:spcAft>
              <a:buClr>
                <a:schemeClr val="dk1"/>
              </a:buClr>
              <a:buSzPts val="1100"/>
              <a:buFont typeface="Arial"/>
              <a:buNone/>
            </a:pPr>
            <a:r>
              <a:t/>
            </a:r>
            <a:endParaRPr>
              <a:solidFill>
                <a:schemeClr val="lt2"/>
              </a:solidFill>
              <a:latin typeface="Courier New"/>
              <a:ea typeface="Courier New"/>
              <a:cs typeface="Courier New"/>
              <a:sym typeface="Courier New"/>
            </a:endParaRPr>
          </a:p>
        </p:txBody>
      </p:sp>
      <p:sp>
        <p:nvSpPr>
          <p:cNvPr id="167" name="Google Shape;167;p26"/>
          <p:cNvSpPr txBox="1"/>
          <p:nvPr/>
        </p:nvSpPr>
        <p:spPr>
          <a:xfrm>
            <a:off x="311700" y="3169725"/>
            <a:ext cx="8436300" cy="17979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400"/>
              </a:spcBef>
              <a:spcAft>
                <a:spcPts val="0"/>
              </a:spcAft>
              <a:buClr>
                <a:schemeClr val="dk1"/>
              </a:buClr>
              <a:buSzPts val="1100"/>
              <a:buFont typeface="Arial"/>
              <a:buNone/>
            </a:pPr>
            <a:r>
              <a:rPr b="1" lang="en" sz="1800">
                <a:solidFill>
                  <a:srgbClr val="FF0000"/>
                </a:solidFill>
                <a:latin typeface="Courier New"/>
                <a:ea typeface="Courier New"/>
                <a:cs typeface="Courier New"/>
                <a:sym typeface="Courier New"/>
              </a:rPr>
              <a:t>Prints “x is negative”!</a:t>
            </a:r>
            <a:br>
              <a:rPr b="1" lang="en" sz="1800">
                <a:solidFill>
                  <a:srgbClr val="FF0000"/>
                </a:solidFill>
                <a:latin typeface="Courier New"/>
                <a:ea typeface="Courier New"/>
                <a:cs typeface="Courier New"/>
                <a:sym typeface="Courier New"/>
              </a:rPr>
            </a:br>
            <a:endParaRPr b="1" sz="1800">
              <a:solidFill>
                <a:srgbClr val="FF0000"/>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 sz="2000">
                <a:solidFill>
                  <a:schemeClr val="dk2"/>
                </a:solidFill>
              </a:rPr>
              <a:t>The else clause will always be a part of the closest if statement if in the same block of code regardless of indentation…</a:t>
            </a:r>
            <a:endParaRPr sz="2000">
              <a:solidFill>
                <a:schemeClr val="dk2"/>
              </a:solidFill>
            </a:endParaRPr>
          </a:p>
          <a:p>
            <a:pPr indent="0" lvl="0" marL="0" rtl="0" algn="l">
              <a:lnSpc>
                <a:spcPct val="115000"/>
              </a:lnSpc>
              <a:spcBef>
                <a:spcPts val="1200"/>
              </a:spcBef>
              <a:spcAft>
                <a:spcPts val="1200"/>
              </a:spcAft>
              <a:buClr>
                <a:schemeClr val="dk1"/>
              </a:buClr>
              <a:buSzPts val="1100"/>
              <a:buFont typeface="Arial"/>
              <a:buNone/>
            </a:pPr>
            <a:r>
              <a:rPr lang="en" sz="2000">
                <a:solidFill>
                  <a:schemeClr val="dk2"/>
                </a:solidFill>
              </a:rPr>
              <a:t>Unless you use {}!</a:t>
            </a:r>
            <a:endParaRPr b="1" sz="1800">
              <a:solidFill>
                <a:srgbClr val="FF0000"/>
              </a:solidFill>
              <a:latin typeface="Courier New"/>
              <a:ea typeface="Courier New"/>
              <a:cs typeface="Courier New"/>
              <a:sym typeface="Courier New"/>
            </a:endParaRPr>
          </a:p>
        </p:txBody>
      </p:sp>
      <p:grpSp>
        <p:nvGrpSpPr>
          <p:cNvPr id="168" name="Google Shape;168;p26"/>
          <p:cNvGrpSpPr/>
          <p:nvPr/>
        </p:nvGrpSpPr>
        <p:grpSpPr>
          <a:xfrm>
            <a:off x="1076400" y="2213100"/>
            <a:ext cx="7143600" cy="400200"/>
            <a:chOff x="1076400" y="2213100"/>
            <a:chExt cx="7143600" cy="400200"/>
          </a:xfrm>
        </p:grpSpPr>
        <p:cxnSp>
          <p:nvCxnSpPr>
            <p:cNvPr id="169" name="Google Shape;169;p26"/>
            <p:cNvCxnSpPr/>
            <p:nvPr/>
          </p:nvCxnSpPr>
          <p:spPr>
            <a:xfrm flipH="1" rot="10800000">
              <a:off x="1076400" y="2422025"/>
              <a:ext cx="5232000" cy="47700"/>
            </a:xfrm>
            <a:prstGeom prst="straightConnector1">
              <a:avLst/>
            </a:prstGeom>
            <a:noFill/>
            <a:ln cap="flat" cmpd="sng" w="9525">
              <a:solidFill>
                <a:srgbClr val="0000FF"/>
              </a:solidFill>
              <a:prstDash val="solid"/>
              <a:round/>
              <a:headEnd len="med" w="med" type="triangle"/>
              <a:tailEnd len="med" w="med" type="none"/>
            </a:ln>
          </p:spPr>
        </p:cxnSp>
        <p:sp>
          <p:nvSpPr>
            <p:cNvPr id="170" name="Google Shape;170;p26"/>
            <p:cNvSpPr txBox="1"/>
            <p:nvPr/>
          </p:nvSpPr>
          <p:spPr>
            <a:xfrm>
              <a:off x="6308400" y="2213100"/>
              <a:ext cx="191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000FF"/>
                  </a:solidFill>
                  <a:latin typeface="Courier New"/>
                  <a:ea typeface="Courier New"/>
                  <a:cs typeface="Courier New"/>
                  <a:sym typeface="Courier New"/>
                </a:rPr>
                <a:t>this </a:t>
              </a:r>
              <a:r>
                <a:rPr b="1" lang="en">
                  <a:solidFill>
                    <a:srgbClr val="0000FF"/>
                  </a:solidFill>
                  <a:latin typeface="Courier New"/>
                  <a:ea typeface="Courier New"/>
                  <a:cs typeface="Courier New"/>
                  <a:sym typeface="Courier New"/>
                </a:rPr>
                <a:t>else</a:t>
              </a:r>
              <a:endParaRPr b="1">
                <a:solidFill>
                  <a:srgbClr val="0000FF"/>
                </a:solidFill>
                <a:latin typeface="Courier New"/>
                <a:ea typeface="Courier New"/>
                <a:cs typeface="Courier New"/>
                <a:sym typeface="Courier New"/>
              </a:endParaRPr>
            </a:p>
          </p:txBody>
        </p:sp>
      </p:grpSp>
      <p:grpSp>
        <p:nvGrpSpPr>
          <p:cNvPr id="171" name="Google Shape;171;p26"/>
          <p:cNvGrpSpPr/>
          <p:nvPr/>
        </p:nvGrpSpPr>
        <p:grpSpPr>
          <a:xfrm>
            <a:off x="2273700" y="1695850"/>
            <a:ext cx="6815700" cy="400200"/>
            <a:chOff x="2273700" y="1695850"/>
            <a:chExt cx="6815700" cy="400200"/>
          </a:xfrm>
        </p:grpSpPr>
        <p:cxnSp>
          <p:nvCxnSpPr>
            <p:cNvPr id="172" name="Google Shape;172;p26"/>
            <p:cNvCxnSpPr/>
            <p:nvPr/>
          </p:nvCxnSpPr>
          <p:spPr>
            <a:xfrm>
              <a:off x="2273700" y="1895050"/>
              <a:ext cx="4012800" cy="3300"/>
            </a:xfrm>
            <a:prstGeom prst="straightConnector1">
              <a:avLst/>
            </a:prstGeom>
            <a:noFill/>
            <a:ln cap="flat" cmpd="sng" w="9525">
              <a:solidFill>
                <a:srgbClr val="0000FF"/>
              </a:solidFill>
              <a:prstDash val="solid"/>
              <a:round/>
              <a:headEnd len="med" w="med" type="triangle"/>
              <a:tailEnd len="med" w="med" type="none"/>
            </a:ln>
          </p:spPr>
        </p:cxnSp>
        <p:sp>
          <p:nvSpPr>
            <p:cNvPr id="173" name="Google Shape;173;p26"/>
            <p:cNvSpPr txBox="1"/>
            <p:nvPr/>
          </p:nvSpPr>
          <p:spPr>
            <a:xfrm>
              <a:off x="6286500" y="1695850"/>
              <a:ext cx="280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000FF"/>
                  </a:solidFill>
                  <a:latin typeface="Courier New"/>
                  <a:ea typeface="Courier New"/>
                  <a:cs typeface="Courier New"/>
                  <a:sym typeface="Courier New"/>
                </a:rPr>
                <a:t>is paired with this </a:t>
              </a:r>
              <a:r>
                <a:rPr b="1" lang="en">
                  <a:solidFill>
                    <a:srgbClr val="0000FF"/>
                  </a:solidFill>
                  <a:latin typeface="Courier New"/>
                  <a:ea typeface="Courier New"/>
                  <a:cs typeface="Courier New"/>
                  <a:sym typeface="Courier New"/>
                </a:rPr>
                <a:t>if</a:t>
              </a:r>
              <a:endParaRPr b="1">
                <a:solidFill>
                  <a:srgbClr val="0000FF"/>
                </a:solidFill>
                <a:latin typeface="Courier New"/>
                <a:ea typeface="Courier New"/>
                <a:cs typeface="Courier New"/>
                <a:sym typeface="Courier New"/>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type="ctrTitle"/>
          </p:nvPr>
        </p:nvSpPr>
        <p:spPr>
          <a:xfrm>
            <a:off x="311708" y="14303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3.4</a:t>
            </a:r>
            <a:endParaRPr/>
          </a:p>
          <a:p>
            <a:pPr indent="0" lvl="0" marL="0" rtl="0" algn="ctr">
              <a:spcBef>
                <a:spcPts val="0"/>
              </a:spcBef>
              <a:spcAft>
                <a:spcPts val="0"/>
              </a:spcAft>
              <a:buNone/>
            </a:pPr>
            <a:r>
              <a:rPr lang="en"/>
              <a:t>Multi-Selection : else-if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else-if syntax </a:t>
            </a:r>
            <a:endParaRPr/>
          </a:p>
        </p:txBody>
      </p:sp>
      <p:sp>
        <p:nvSpPr>
          <p:cNvPr id="184" name="Google Shape;184;p28"/>
          <p:cNvSpPr txBox="1"/>
          <p:nvPr>
            <p:ph idx="1" type="body"/>
          </p:nvPr>
        </p:nvSpPr>
        <p:spPr>
          <a:xfrm>
            <a:off x="311700" y="1152475"/>
            <a:ext cx="4442400" cy="3416400"/>
          </a:xfrm>
          <a:prstGeom prst="rect">
            <a:avLst/>
          </a:prstGeom>
        </p:spPr>
        <p:txBody>
          <a:bodyPr anchorCtr="0" anchor="t" bIns="91425" lIns="91425" spcFirstLastPara="1" rIns="91425" wrap="square" tIns="91425">
            <a:normAutofit/>
          </a:bodyPr>
          <a:lstStyle/>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if (</a:t>
            </a:r>
            <a:r>
              <a:rPr i="1" lang="en"/>
              <a:t>boolean expression 1</a:t>
            </a:r>
            <a:r>
              <a:rPr lang="en">
                <a:latin typeface="Courier New"/>
                <a:ea typeface="Courier New"/>
                <a:cs typeface="Courier New"/>
                <a:sym typeface="Courier New"/>
              </a:rPr>
              <a:t>)			</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	</a:t>
            </a:r>
            <a:r>
              <a:rPr i="1" lang="en"/>
              <a:t>statement1</a:t>
            </a:r>
            <a:endParaRPr i="1" sz="2100"/>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else if (</a:t>
            </a:r>
            <a:r>
              <a:rPr i="1" lang="en"/>
              <a:t>boolean expression 2</a:t>
            </a:r>
            <a:r>
              <a:rPr lang="en">
                <a:latin typeface="Courier New"/>
                <a:ea typeface="Courier New"/>
                <a:cs typeface="Courier New"/>
                <a:sym typeface="Courier New"/>
              </a:rPr>
              <a:t>)</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	</a:t>
            </a:r>
            <a:r>
              <a:rPr i="1" lang="en"/>
              <a:t>statement2</a:t>
            </a:r>
            <a:endParaRPr i="1" sz="2100"/>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else if (</a:t>
            </a:r>
            <a:r>
              <a:rPr i="1" lang="en"/>
              <a:t>boolean expression 3</a:t>
            </a:r>
            <a:r>
              <a:rPr lang="en">
                <a:latin typeface="Courier New"/>
                <a:ea typeface="Courier New"/>
                <a:cs typeface="Courier New"/>
                <a:sym typeface="Courier New"/>
              </a:rPr>
              <a:t>)</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	</a:t>
            </a:r>
            <a:r>
              <a:rPr i="1" lang="en"/>
              <a:t>statement3</a:t>
            </a:r>
            <a:endParaRPr>
              <a:latin typeface="Courier New"/>
              <a:ea typeface="Courier New"/>
              <a:cs typeface="Courier New"/>
              <a:sym typeface="Courier New"/>
            </a:endParaRPr>
          </a:p>
        </p:txBody>
      </p:sp>
      <p:pic>
        <p:nvPicPr>
          <p:cNvPr id="185" name="Google Shape;185;p28"/>
          <p:cNvPicPr preferRelativeResize="0"/>
          <p:nvPr/>
        </p:nvPicPr>
        <p:blipFill>
          <a:blip r:embed="rId3">
            <a:alphaModFix/>
          </a:blip>
          <a:stretch>
            <a:fillRect/>
          </a:stretch>
        </p:blipFill>
        <p:spPr>
          <a:xfrm>
            <a:off x="4446800" y="562675"/>
            <a:ext cx="4203149" cy="42135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9"/>
          <p:cNvSpPr txBox="1"/>
          <p:nvPr>
            <p:ph type="title"/>
          </p:nvPr>
        </p:nvSpPr>
        <p:spPr>
          <a:xfrm>
            <a:off x="1593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else-if syntax </a:t>
            </a:r>
            <a:endParaRPr/>
          </a:p>
        </p:txBody>
      </p:sp>
      <p:sp>
        <p:nvSpPr>
          <p:cNvPr id="191" name="Google Shape;191;p29"/>
          <p:cNvSpPr txBox="1"/>
          <p:nvPr>
            <p:ph idx="1" type="body"/>
          </p:nvPr>
        </p:nvSpPr>
        <p:spPr>
          <a:xfrm>
            <a:off x="311700" y="1152475"/>
            <a:ext cx="4442400" cy="3416400"/>
          </a:xfrm>
          <a:prstGeom prst="rect">
            <a:avLst/>
          </a:prstGeom>
        </p:spPr>
        <p:txBody>
          <a:bodyPr anchorCtr="0" anchor="t" bIns="91425" lIns="91425" spcFirstLastPara="1" rIns="91425" wrap="square" tIns="91425">
            <a:normAutofit/>
          </a:bodyPr>
          <a:lstStyle/>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if (</a:t>
            </a:r>
            <a:r>
              <a:rPr i="1" lang="en"/>
              <a:t>boolean expression 1</a:t>
            </a:r>
            <a:r>
              <a:rPr lang="en">
                <a:latin typeface="Courier New"/>
                <a:ea typeface="Courier New"/>
                <a:cs typeface="Courier New"/>
                <a:sym typeface="Courier New"/>
              </a:rPr>
              <a:t>)			</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	</a:t>
            </a:r>
            <a:r>
              <a:rPr i="1" lang="en"/>
              <a:t>statement1</a:t>
            </a:r>
            <a:endParaRPr i="1" sz="2100"/>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else if (</a:t>
            </a:r>
            <a:r>
              <a:rPr i="1" lang="en"/>
              <a:t>boolean expression 2</a:t>
            </a:r>
            <a:r>
              <a:rPr lang="en">
                <a:latin typeface="Courier New"/>
                <a:ea typeface="Courier New"/>
                <a:cs typeface="Courier New"/>
                <a:sym typeface="Courier New"/>
              </a:rPr>
              <a:t>)</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	</a:t>
            </a:r>
            <a:r>
              <a:rPr i="1" lang="en"/>
              <a:t>statement2</a:t>
            </a:r>
            <a:endParaRPr i="1" sz="2100"/>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else if (</a:t>
            </a:r>
            <a:r>
              <a:rPr i="1" lang="en"/>
              <a:t>boolean expression 3</a:t>
            </a:r>
            <a:r>
              <a:rPr lang="en">
                <a:latin typeface="Courier New"/>
                <a:ea typeface="Courier New"/>
                <a:cs typeface="Courier New"/>
                <a:sym typeface="Courier New"/>
              </a:rPr>
              <a:t>)</a:t>
            </a:r>
            <a:endParaRPr sz="2100">
              <a:latin typeface="Quattrocento Sans"/>
              <a:ea typeface="Quattrocento Sans"/>
              <a:cs typeface="Quattrocento Sans"/>
              <a:sym typeface="Quattrocento Sans"/>
            </a:endParaRPr>
          </a:p>
          <a:p>
            <a:pPr indent="0" lvl="0" marL="0" rtl="0" algn="l">
              <a:lnSpc>
                <a:spcPct val="80000"/>
              </a:lnSpc>
              <a:spcBef>
                <a:spcPts val="400"/>
              </a:spcBef>
              <a:spcAft>
                <a:spcPts val="0"/>
              </a:spcAft>
              <a:buClr>
                <a:schemeClr val="dk1"/>
              </a:buClr>
              <a:buSzPts val="1600"/>
              <a:buFont typeface="Arial"/>
              <a:buNone/>
            </a:pPr>
            <a:r>
              <a:rPr lang="en">
                <a:latin typeface="Courier New"/>
                <a:ea typeface="Courier New"/>
                <a:cs typeface="Courier New"/>
                <a:sym typeface="Courier New"/>
              </a:rPr>
              <a:t>	</a:t>
            </a:r>
            <a:r>
              <a:rPr i="1" lang="en"/>
              <a:t>statement3</a:t>
            </a:r>
            <a:endParaRPr>
              <a:latin typeface="Courier New"/>
              <a:ea typeface="Courier New"/>
              <a:cs typeface="Courier New"/>
              <a:sym typeface="Courier New"/>
            </a:endParaRPr>
          </a:p>
        </p:txBody>
      </p:sp>
      <p:sp>
        <p:nvSpPr>
          <p:cNvPr id="192" name="Google Shape;192;p29"/>
          <p:cNvSpPr/>
          <p:nvPr/>
        </p:nvSpPr>
        <p:spPr>
          <a:xfrm>
            <a:off x="4399800" y="566600"/>
            <a:ext cx="1676550" cy="1117700"/>
          </a:xfrm>
          <a:prstGeom prst="flowChartDecis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boolean expression 1 evaluate to true?</a:t>
            </a:r>
            <a:endParaRPr sz="1000"/>
          </a:p>
        </p:txBody>
      </p:sp>
      <p:sp>
        <p:nvSpPr>
          <p:cNvPr id="193" name="Google Shape;193;p29"/>
          <p:cNvSpPr/>
          <p:nvPr/>
        </p:nvSpPr>
        <p:spPr>
          <a:xfrm>
            <a:off x="4655475" y="4203150"/>
            <a:ext cx="1166400" cy="66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Execute statement1</a:t>
            </a:r>
            <a:endParaRPr sz="1000"/>
          </a:p>
        </p:txBody>
      </p:sp>
      <p:cxnSp>
        <p:nvCxnSpPr>
          <p:cNvPr id="194" name="Google Shape;194;p29"/>
          <p:cNvCxnSpPr>
            <a:stCxn id="192" idx="2"/>
            <a:endCxn id="193" idx="0"/>
          </p:cNvCxnSpPr>
          <p:nvPr/>
        </p:nvCxnSpPr>
        <p:spPr>
          <a:xfrm>
            <a:off x="5238075" y="1684300"/>
            <a:ext cx="600" cy="2518800"/>
          </a:xfrm>
          <a:prstGeom prst="straightConnector1">
            <a:avLst/>
          </a:prstGeom>
          <a:noFill/>
          <a:ln cap="flat" cmpd="sng" w="9525">
            <a:solidFill>
              <a:schemeClr val="dk2"/>
            </a:solidFill>
            <a:prstDash val="solid"/>
            <a:round/>
            <a:headEnd len="med" w="med" type="none"/>
            <a:tailEnd len="med" w="med" type="triangle"/>
          </a:ln>
        </p:spPr>
      </p:cxnSp>
      <p:sp>
        <p:nvSpPr>
          <p:cNvPr id="195" name="Google Shape;195;p29"/>
          <p:cNvSpPr txBox="1"/>
          <p:nvPr/>
        </p:nvSpPr>
        <p:spPr>
          <a:xfrm>
            <a:off x="5260150" y="16309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196" name="Google Shape;196;p29"/>
          <p:cNvSpPr txBox="1"/>
          <p:nvPr/>
        </p:nvSpPr>
        <p:spPr>
          <a:xfrm>
            <a:off x="6707950" y="10975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sp>
        <p:nvSpPr>
          <p:cNvPr id="197" name="Google Shape;197;p29"/>
          <p:cNvSpPr txBox="1"/>
          <p:nvPr/>
        </p:nvSpPr>
        <p:spPr>
          <a:xfrm>
            <a:off x="5588450" y="1133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Flowchart of else-if</a:t>
            </a:r>
            <a:endParaRPr>
              <a:solidFill>
                <a:schemeClr val="dk1"/>
              </a:solidFill>
            </a:endParaRPr>
          </a:p>
        </p:txBody>
      </p:sp>
      <p:sp>
        <p:nvSpPr>
          <p:cNvPr id="198" name="Google Shape;198;p29"/>
          <p:cNvSpPr/>
          <p:nvPr/>
        </p:nvSpPr>
        <p:spPr>
          <a:xfrm>
            <a:off x="5856175" y="1547601"/>
            <a:ext cx="1676550" cy="1117700"/>
          </a:xfrm>
          <a:prstGeom prst="flowChartDecis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boolean expression 2 evaluate to true?</a:t>
            </a:r>
            <a:endParaRPr sz="1000"/>
          </a:p>
        </p:txBody>
      </p:sp>
      <p:sp>
        <p:nvSpPr>
          <p:cNvPr id="199" name="Google Shape;199;p29"/>
          <p:cNvSpPr/>
          <p:nvPr/>
        </p:nvSpPr>
        <p:spPr>
          <a:xfrm>
            <a:off x="7303975" y="2614401"/>
            <a:ext cx="1676550" cy="1117700"/>
          </a:xfrm>
          <a:prstGeom prst="flowChartDecision">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boolean expression 3 evaluate to true?</a:t>
            </a:r>
            <a:endParaRPr sz="1000"/>
          </a:p>
        </p:txBody>
      </p:sp>
      <p:sp>
        <p:nvSpPr>
          <p:cNvPr id="200" name="Google Shape;200;p29"/>
          <p:cNvSpPr/>
          <p:nvPr/>
        </p:nvSpPr>
        <p:spPr>
          <a:xfrm>
            <a:off x="6114681" y="4203150"/>
            <a:ext cx="1166400" cy="66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Execute statement2</a:t>
            </a:r>
            <a:endParaRPr sz="1000"/>
          </a:p>
        </p:txBody>
      </p:sp>
      <p:sp>
        <p:nvSpPr>
          <p:cNvPr id="201" name="Google Shape;201;p29"/>
          <p:cNvSpPr/>
          <p:nvPr/>
        </p:nvSpPr>
        <p:spPr>
          <a:xfrm>
            <a:off x="7570581" y="4203150"/>
            <a:ext cx="1166400" cy="66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Execute statement3</a:t>
            </a:r>
            <a:endParaRPr sz="1000"/>
          </a:p>
        </p:txBody>
      </p:sp>
      <p:cxnSp>
        <p:nvCxnSpPr>
          <p:cNvPr id="202" name="Google Shape;202;p29"/>
          <p:cNvCxnSpPr>
            <a:stCxn id="192" idx="3"/>
            <a:endCxn id="198" idx="0"/>
          </p:cNvCxnSpPr>
          <p:nvPr/>
        </p:nvCxnSpPr>
        <p:spPr>
          <a:xfrm>
            <a:off x="6076350" y="1125450"/>
            <a:ext cx="618000" cy="422100"/>
          </a:xfrm>
          <a:prstGeom prst="bentConnector2">
            <a:avLst/>
          </a:prstGeom>
          <a:noFill/>
          <a:ln cap="flat" cmpd="sng" w="9525">
            <a:solidFill>
              <a:schemeClr val="dk2"/>
            </a:solidFill>
            <a:prstDash val="solid"/>
            <a:round/>
            <a:headEnd len="med" w="med" type="none"/>
            <a:tailEnd len="med" w="med" type="triangle"/>
          </a:ln>
        </p:spPr>
      </p:cxnSp>
      <p:cxnSp>
        <p:nvCxnSpPr>
          <p:cNvPr id="203" name="Google Shape;203;p29"/>
          <p:cNvCxnSpPr>
            <a:stCxn id="198" idx="3"/>
            <a:endCxn id="199" idx="0"/>
          </p:cNvCxnSpPr>
          <p:nvPr/>
        </p:nvCxnSpPr>
        <p:spPr>
          <a:xfrm>
            <a:off x="7532725" y="2106451"/>
            <a:ext cx="609600" cy="507900"/>
          </a:xfrm>
          <a:prstGeom prst="bentConnector2">
            <a:avLst/>
          </a:prstGeom>
          <a:noFill/>
          <a:ln cap="flat" cmpd="sng" w="9525">
            <a:solidFill>
              <a:schemeClr val="dk2"/>
            </a:solidFill>
            <a:prstDash val="solid"/>
            <a:round/>
            <a:headEnd len="med" w="med" type="none"/>
            <a:tailEnd len="med" w="med" type="triangle"/>
          </a:ln>
        </p:spPr>
      </p:cxnSp>
      <p:sp>
        <p:nvSpPr>
          <p:cNvPr id="204" name="Google Shape;204;p29"/>
          <p:cNvSpPr txBox="1"/>
          <p:nvPr/>
        </p:nvSpPr>
        <p:spPr>
          <a:xfrm>
            <a:off x="8155750" y="20881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cxnSp>
        <p:nvCxnSpPr>
          <p:cNvPr id="205" name="Google Shape;205;p29"/>
          <p:cNvCxnSpPr>
            <a:stCxn id="198" idx="2"/>
            <a:endCxn id="200" idx="0"/>
          </p:cNvCxnSpPr>
          <p:nvPr/>
        </p:nvCxnSpPr>
        <p:spPr>
          <a:xfrm>
            <a:off x="6694450" y="2665301"/>
            <a:ext cx="3300" cy="1537800"/>
          </a:xfrm>
          <a:prstGeom prst="straightConnector1">
            <a:avLst/>
          </a:prstGeom>
          <a:noFill/>
          <a:ln cap="flat" cmpd="sng" w="9525">
            <a:solidFill>
              <a:schemeClr val="dk2"/>
            </a:solidFill>
            <a:prstDash val="solid"/>
            <a:round/>
            <a:headEnd len="med" w="med" type="none"/>
            <a:tailEnd len="med" w="med" type="triangle"/>
          </a:ln>
        </p:spPr>
      </p:cxnSp>
      <p:cxnSp>
        <p:nvCxnSpPr>
          <p:cNvPr id="206" name="Google Shape;206;p29"/>
          <p:cNvCxnSpPr>
            <a:stCxn id="199" idx="2"/>
            <a:endCxn id="201" idx="0"/>
          </p:cNvCxnSpPr>
          <p:nvPr/>
        </p:nvCxnSpPr>
        <p:spPr>
          <a:xfrm>
            <a:off x="8142250" y="3732101"/>
            <a:ext cx="11400" cy="471000"/>
          </a:xfrm>
          <a:prstGeom prst="straightConnector1">
            <a:avLst/>
          </a:prstGeom>
          <a:noFill/>
          <a:ln cap="flat" cmpd="sng" w="9525">
            <a:solidFill>
              <a:schemeClr val="dk2"/>
            </a:solidFill>
            <a:prstDash val="solid"/>
            <a:round/>
            <a:headEnd len="med" w="med" type="none"/>
            <a:tailEnd len="med" w="med" type="triangle"/>
          </a:ln>
        </p:spPr>
      </p:cxnSp>
      <p:sp>
        <p:nvSpPr>
          <p:cNvPr id="207" name="Google Shape;207;p29"/>
          <p:cNvSpPr txBox="1"/>
          <p:nvPr/>
        </p:nvSpPr>
        <p:spPr>
          <a:xfrm>
            <a:off x="6707950" y="26215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208" name="Google Shape;208;p29"/>
          <p:cNvSpPr txBox="1"/>
          <p:nvPr/>
        </p:nvSpPr>
        <p:spPr>
          <a:xfrm>
            <a:off x="8250975" y="37321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0"/>
          <p:cNvSpPr txBox="1"/>
          <p:nvPr>
            <p:ph type="ctrTitle"/>
          </p:nvPr>
        </p:nvSpPr>
        <p:spPr>
          <a:xfrm>
            <a:off x="235508" y="-2460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3.5</a:t>
            </a:r>
            <a:endParaRPr/>
          </a:p>
          <a:p>
            <a:pPr indent="0" lvl="0" marL="0" rtl="0" algn="ctr">
              <a:spcBef>
                <a:spcPts val="0"/>
              </a:spcBef>
              <a:spcAft>
                <a:spcPts val="0"/>
              </a:spcAft>
              <a:buNone/>
            </a:pPr>
            <a:r>
              <a:rPr lang="en" sz="3200"/>
              <a:t>Compound Boolean Expressions</a:t>
            </a:r>
            <a:endParaRPr sz="3200"/>
          </a:p>
        </p:txBody>
      </p:sp>
      <p:pic>
        <p:nvPicPr>
          <p:cNvPr id="214" name="Google Shape;214;p30"/>
          <p:cNvPicPr preferRelativeResize="0"/>
          <p:nvPr/>
        </p:nvPicPr>
        <p:blipFill>
          <a:blip r:embed="rId3">
            <a:alphaModFix/>
          </a:blip>
          <a:stretch>
            <a:fillRect/>
          </a:stretch>
        </p:blipFill>
        <p:spPr>
          <a:xfrm>
            <a:off x="2851625" y="1941225"/>
            <a:ext cx="3593149" cy="269487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Logical Operators</a:t>
            </a:r>
            <a:endParaRPr/>
          </a:p>
        </p:txBody>
      </p:sp>
      <p:sp>
        <p:nvSpPr>
          <p:cNvPr id="220" name="Google Shape;220;p31"/>
          <p:cNvSpPr txBox="1"/>
          <p:nvPr>
            <p:ph idx="1" type="body"/>
          </p:nvPr>
        </p:nvSpPr>
        <p:spPr>
          <a:xfrm>
            <a:off x="311700" y="1152475"/>
            <a:ext cx="27153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a:t>Logical And</a:t>
            </a:r>
            <a:endParaRPr/>
          </a:p>
          <a:p>
            <a:pPr indent="0" lvl="0" marL="0" rtl="0" algn="ctr">
              <a:spcBef>
                <a:spcPts val="1200"/>
              </a:spcBef>
              <a:spcAft>
                <a:spcPts val="0"/>
              </a:spcAft>
              <a:buNone/>
            </a:pPr>
            <a:r>
              <a:rPr b="1" i="1" lang="en"/>
              <a:t>p</a:t>
            </a:r>
            <a:r>
              <a:rPr lang="en">
                <a:latin typeface="Courier New"/>
                <a:ea typeface="Courier New"/>
                <a:cs typeface="Courier New"/>
                <a:sym typeface="Courier New"/>
              </a:rPr>
              <a:t> &amp;&amp; </a:t>
            </a:r>
            <a:r>
              <a:rPr b="1" i="1" lang="en"/>
              <a:t>q</a:t>
            </a:r>
            <a:endParaRPr b="1" i="1"/>
          </a:p>
          <a:p>
            <a:pPr indent="0" lvl="0" marL="0" rtl="0" algn="l">
              <a:spcBef>
                <a:spcPts val="1200"/>
              </a:spcBef>
              <a:spcAft>
                <a:spcPts val="0"/>
              </a:spcAft>
              <a:buNone/>
            </a:pPr>
            <a:r>
              <a:rPr lang="en"/>
              <a:t>Evaluates boolean expressions </a:t>
            </a:r>
            <a:r>
              <a:rPr b="1" i="1" lang="en"/>
              <a:t>p</a:t>
            </a:r>
            <a:r>
              <a:rPr lang="en"/>
              <a:t> and </a:t>
            </a:r>
            <a:r>
              <a:rPr b="1" i="1" lang="en"/>
              <a:t>q</a:t>
            </a:r>
            <a:r>
              <a:rPr lang="en"/>
              <a:t>.</a:t>
            </a:r>
            <a:endParaRPr/>
          </a:p>
          <a:p>
            <a:pPr indent="0" lvl="0" marL="0" rtl="0" algn="l">
              <a:spcBef>
                <a:spcPts val="1200"/>
              </a:spcBef>
              <a:spcAft>
                <a:spcPts val="0"/>
              </a:spcAft>
              <a:buNone/>
            </a:pPr>
            <a:r>
              <a:rPr lang="en"/>
              <a:t>Evaluates to </a:t>
            </a:r>
            <a:r>
              <a:rPr lang="en">
                <a:latin typeface="Courier New"/>
                <a:ea typeface="Courier New"/>
                <a:cs typeface="Courier New"/>
                <a:sym typeface="Courier New"/>
              </a:rPr>
              <a:t>true</a:t>
            </a:r>
            <a:r>
              <a:rPr lang="en"/>
              <a:t> if </a:t>
            </a:r>
            <a:r>
              <a:rPr b="1" i="1" lang="en"/>
              <a:t>p</a:t>
            </a:r>
            <a:r>
              <a:rPr lang="en"/>
              <a:t> and </a:t>
            </a:r>
            <a:r>
              <a:rPr b="1" i="1" lang="en"/>
              <a:t>q</a:t>
            </a:r>
            <a:r>
              <a:rPr lang="en"/>
              <a:t> are both </a:t>
            </a:r>
            <a:r>
              <a:rPr lang="en">
                <a:latin typeface="Courier New"/>
                <a:ea typeface="Courier New"/>
                <a:cs typeface="Courier New"/>
                <a:sym typeface="Courier New"/>
              </a:rPr>
              <a:t>true</a:t>
            </a:r>
            <a:r>
              <a:rPr lang="en"/>
              <a:t>, </a:t>
            </a:r>
            <a:r>
              <a:rPr lang="en">
                <a:latin typeface="Courier New"/>
                <a:ea typeface="Courier New"/>
                <a:cs typeface="Courier New"/>
                <a:sym typeface="Courier New"/>
              </a:rPr>
              <a:t>false</a:t>
            </a:r>
            <a:r>
              <a:rPr lang="en"/>
              <a:t> otherwise.</a:t>
            </a:r>
            <a:endParaRPr/>
          </a:p>
          <a:p>
            <a:pPr indent="0" lvl="0" marL="0" rtl="0" algn="l">
              <a:spcBef>
                <a:spcPts val="1200"/>
              </a:spcBef>
              <a:spcAft>
                <a:spcPts val="1200"/>
              </a:spcAft>
              <a:buNone/>
            </a:pPr>
            <a:r>
              <a:rPr lang="en">
                <a:latin typeface="Courier New"/>
                <a:ea typeface="Courier New"/>
                <a:cs typeface="Courier New"/>
                <a:sym typeface="Courier New"/>
              </a:rPr>
              <a:t>if (sunny &amp;&amp; warm) {</a:t>
            </a:r>
            <a:br>
              <a:rPr lang="en">
                <a:latin typeface="Courier New"/>
                <a:ea typeface="Courier New"/>
                <a:cs typeface="Courier New"/>
                <a:sym typeface="Courier New"/>
              </a:rPr>
            </a:br>
            <a:r>
              <a:rPr lang="en">
                <a:latin typeface="Courier New"/>
                <a:ea typeface="Courier New"/>
                <a:cs typeface="Courier New"/>
                <a:sym typeface="Courier New"/>
              </a:rPr>
              <a:t>	…</a:t>
            </a:r>
            <a:br>
              <a:rPr lang="en">
                <a:latin typeface="Courier New"/>
                <a:ea typeface="Courier New"/>
                <a:cs typeface="Courier New"/>
                <a:sym typeface="Courier New"/>
              </a:rPr>
            </a:br>
            <a:r>
              <a:rPr lang="en">
                <a:latin typeface="Courier New"/>
                <a:ea typeface="Courier New"/>
                <a:cs typeface="Courier New"/>
                <a:sym typeface="Courier New"/>
              </a:rPr>
              <a:t>}</a:t>
            </a:r>
            <a:br>
              <a:rPr i="1" lang="en" sz="1800"/>
            </a:br>
            <a:endParaRPr>
              <a:latin typeface="Courier New"/>
              <a:ea typeface="Courier New"/>
              <a:cs typeface="Courier New"/>
              <a:sym typeface="Courier New"/>
            </a:endParaRPr>
          </a:p>
        </p:txBody>
      </p:sp>
      <p:sp>
        <p:nvSpPr>
          <p:cNvPr id="221" name="Google Shape;221;p31"/>
          <p:cNvSpPr txBox="1"/>
          <p:nvPr>
            <p:ph idx="1" type="body"/>
          </p:nvPr>
        </p:nvSpPr>
        <p:spPr>
          <a:xfrm>
            <a:off x="3207300" y="1152475"/>
            <a:ext cx="27153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0"/>
              </a:spcAft>
              <a:buNone/>
            </a:pPr>
            <a:r>
              <a:rPr lang="en"/>
              <a:t>Logical Or</a:t>
            </a:r>
            <a:endParaRPr/>
          </a:p>
          <a:p>
            <a:pPr indent="0" lvl="0" marL="0" rtl="0" algn="ctr">
              <a:spcBef>
                <a:spcPts val="1200"/>
              </a:spcBef>
              <a:spcAft>
                <a:spcPts val="0"/>
              </a:spcAft>
              <a:buNone/>
            </a:pPr>
            <a:r>
              <a:rPr b="1" i="1" lang="en"/>
              <a:t>p</a:t>
            </a:r>
            <a:r>
              <a:rPr lang="en">
                <a:latin typeface="Courier New"/>
                <a:ea typeface="Courier New"/>
                <a:cs typeface="Courier New"/>
                <a:sym typeface="Courier New"/>
              </a:rPr>
              <a:t> || </a:t>
            </a:r>
            <a:r>
              <a:rPr b="1" i="1" lang="en"/>
              <a:t>q</a:t>
            </a:r>
            <a:endParaRPr b="1" i="1"/>
          </a:p>
          <a:p>
            <a:pPr indent="0" lvl="0" marL="0" rtl="0" algn="l">
              <a:spcBef>
                <a:spcPts val="1200"/>
              </a:spcBef>
              <a:spcAft>
                <a:spcPts val="0"/>
              </a:spcAft>
              <a:buNone/>
            </a:pPr>
            <a:r>
              <a:rPr lang="en"/>
              <a:t>Evaluates boolean expressions </a:t>
            </a:r>
            <a:r>
              <a:rPr b="1" i="1" lang="en"/>
              <a:t>x</a:t>
            </a:r>
            <a:r>
              <a:rPr lang="en"/>
              <a:t> and </a:t>
            </a:r>
            <a:r>
              <a:rPr b="1" i="1" lang="en"/>
              <a:t>y</a:t>
            </a:r>
            <a:r>
              <a:rPr lang="en"/>
              <a:t>.</a:t>
            </a:r>
            <a:endParaRPr/>
          </a:p>
          <a:p>
            <a:pPr indent="0" lvl="0" marL="0" rtl="0" algn="l">
              <a:spcBef>
                <a:spcPts val="1200"/>
              </a:spcBef>
              <a:spcAft>
                <a:spcPts val="0"/>
              </a:spcAft>
              <a:buNone/>
            </a:pPr>
            <a:r>
              <a:rPr lang="en"/>
              <a:t>Evaluates to </a:t>
            </a:r>
            <a:r>
              <a:rPr lang="en">
                <a:latin typeface="Courier New"/>
                <a:ea typeface="Courier New"/>
                <a:cs typeface="Courier New"/>
                <a:sym typeface="Courier New"/>
              </a:rPr>
              <a:t>true</a:t>
            </a:r>
            <a:r>
              <a:rPr lang="en"/>
              <a:t> if </a:t>
            </a:r>
            <a:r>
              <a:rPr b="1" i="1" lang="en"/>
              <a:t>p</a:t>
            </a:r>
            <a:r>
              <a:rPr lang="en"/>
              <a:t> or </a:t>
            </a:r>
            <a:r>
              <a:rPr b="1" i="1" lang="en"/>
              <a:t>q</a:t>
            </a:r>
            <a:r>
              <a:rPr lang="en"/>
              <a:t> are </a:t>
            </a:r>
            <a:r>
              <a:rPr lang="en">
                <a:latin typeface="Courier New"/>
                <a:ea typeface="Courier New"/>
                <a:cs typeface="Courier New"/>
                <a:sym typeface="Courier New"/>
              </a:rPr>
              <a:t>true</a:t>
            </a:r>
            <a:r>
              <a:rPr lang="en"/>
              <a:t>, </a:t>
            </a:r>
            <a:r>
              <a:rPr lang="en">
                <a:latin typeface="Courier New"/>
                <a:ea typeface="Courier New"/>
                <a:cs typeface="Courier New"/>
                <a:sym typeface="Courier New"/>
              </a:rPr>
              <a:t>false</a:t>
            </a:r>
            <a:r>
              <a:rPr lang="en"/>
              <a:t> otherwise.</a:t>
            </a:r>
            <a:endParaRPr/>
          </a:p>
          <a:p>
            <a:pPr indent="0" lvl="0" marL="0" rtl="0" algn="l">
              <a:spcBef>
                <a:spcPts val="1200"/>
              </a:spcBef>
              <a:spcAft>
                <a:spcPts val="1200"/>
              </a:spcAft>
              <a:buNone/>
            </a:pPr>
            <a:r>
              <a:rPr lang="en" sz="1200">
                <a:latin typeface="Courier New"/>
                <a:ea typeface="Courier New"/>
                <a:cs typeface="Courier New"/>
                <a:sym typeface="Courier New"/>
              </a:rPr>
              <a:t>if (christmas || halloween) {</a:t>
            </a:r>
            <a:br>
              <a:rPr lang="en" sz="1200">
                <a:latin typeface="Courier New"/>
                <a:ea typeface="Courier New"/>
                <a:cs typeface="Courier New"/>
                <a:sym typeface="Courier New"/>
              </a:rPr>
            </a:br>
            <a:r>
              <a:rPr lang="en" sz="1200">
                <a:latin typeface="Courier New"/>
                <a:ea typeface="Courier New"/>
                <a:cs typeface="Courier New"/>
                <a:sym typeface="Courier New"/>
              </a:rPr>
              <a:t>	…</a:t>
            </a:r>
            <a:br>
              <a:rPr lang="en" sz="1200">
                <a:latin typeface="Courier New"/>
                <a:ea typeface="Courier New"/>
                <a:cs typeface="Courier New"/>
                <a:sym typeface="Courier New"/>
              </a:rPr>
            </a:br>
            <a:r>
              <a:rPr lang="en" sz="1200">
                <a:latin typeface="Courier New"/>
                <a:ea typeface="Courier New"/>
                <a:cs typeface="Courier New"/>
                <a:sym typeface="Courier New"/>
              </a:rPr>
              <a:t>}</a:t>
            </a:r>
            <a:br>
              <a:rPr i="1" lang="en" sz="1600"/>
            </a:br>
            <a:endParaRPr sz="1200">
              <a:latin typeface="Courier New"/>
              <a:ea typeface="Courier New"/>
              <a:cs typeface="Courier New"/>
              <a:sym typeface="Courier New"/>
            </a:endParaRPr>
          </a:p>
        </p:txBody>
      </p:sp>
      <p:sp>
        <p:nvSpPr>
          <p:cNvPr id="222" name="Google Shape;222;p31"/>
          <p:cNvSpPr txBox="1"/>
          <p:nvPr>
            <p:ph idx="1" type="body"/>
          </p:nvPr>
        </p:nvSpPr>
        <p:spPr>
          <a:xfrm>
            <a:off x="6102900" y="1152475"/>
            <a:ext cx="27153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t>Logical Not</a:t>
            </a:r>
            <a:endParaRPr/>
          </a:p>
          <a:p>
            <a:pPr indent="0" lvl="0" marL="0" rtl="0" algn="ctr">
              <a:spcBef>
                <a:spcPts val="1200"/>
              </a:spcBef>
              <a:spcAft>
                <a:spcPts val="0"/>
              </a:spcAft>
              <a:buNone/>
            </a:pPr>
            <a:r>
              <a:rPr lang="en">
                <a:latin typeface="Courier New"/>
                <a:ea typeface="Courier New"/>
                <a:cs typeface="Courier New"/>
                <a:sym typeface="Courier New"/>
              </a:rPr>
              <a:t>!</a:t>
            </a:r>
            <a:r>
              <a:rPr b="1" i="1" lang="en"/>
              <a:t>p</a:t>
            </a:r>
            <a:endParaRPr b="1" i="1"/>
          </a:p>
          <a:p>
            <a:pPr indent="0" lvl="0" marL="0" rtl="0" algn="l">
              <a:spcBef>
                <a:spcPts val="1200"/>
              </a:spcBef>
              <a:spcAft>
                <a:spcPts val="0"/>
              </a:spcAft>
              <a:buNone/>
            </a:pPr>
            <a:r>
              <a:rPr lang="en"/>
              <a:t>Evaluates boolean expression </a:t>
            </a:r>
            <a:r>
              <a:rPr b="1" i="1" lang="en"/>
              <a:t>p</a:t>
            </a:r>
            <a:r>
              <a:rPr lang="en"/>
              <a:t>.</a:t>
            </a:r>
            <a:endParaRPr/>
          </a:p>
          <a:p>
            <a:pPr indent="0" lvl="0" marL="0" rtl="0" algn="l">
              <a:spcBef>
                <a:spcPts val="1200"/>
              </a:spcBef>
              <a:spcAft>
                <a:spcPts val="0"/>
              </a:spcAft>
              <a:buNone/>
            </a:pPr>
            <a:r>
              <a:rPr lang="en"/>
              <a:t>Evaluates to </a:t>
            </a:r>
            <a:r>
              <a:rPr lang="en">
                <a:latin typeface="Courier New"/>
                <a:ea typeface="Courier New"/>
                <a:cs typeface="Courier New"/>
                <a:sym typeface="Courier New"/>
              </a:rPr>
              <a:t>true</a:t>
            </a:r>
            <a:r>
              <a:rPr lang="en"/>
              <a:t> if </a:t>
            </a:r>
            <a:r>
              <a:rPr b="1" i="1" lang="en"/>
              <a:t>p</a:t>
            </a:r>
            <a:r>
              <a:rPr lang="en"/>
              <a:t> is </a:t>
            </a:r>
            <a:r>
              <a:rPr lang="en">
                <a:latin typeface="Courier New"/>
                <a:ea typeface="Courier New"/>
                <a:cs typeface="Courier New"/>
                <a:sym typeface="Courier New"/>
              </a:rPr>
              <a:t>false</a:t>
            </a:r>
            <a:r>
              <a:rPr lang="en"/>
              <a:t>.</a:t>
            </a:r>
            <a:endParaRPr/>
          </a:p>
          <a:p>
            <a:pPr indent="0" lvl="0" marL="0" rtl="0" algn="l">
              <a:spcBef>
                <a:spcPts val="1200"/>
              </a:spcBef>
              <a:spcAft>
                <a:spcPts val="0"/>
              </a:spcAft>
              <a:buNone/>
            </a:pPr>
            <a:r>
              <a:rPr lang="en"/>
              <a:t>Evaluates to </a:t>
            </a:r>
            <a:r>
              <a:rPr lang="en">
                <a:latin typeface="Courier New"/>
                <a:ea typeface="Courier New"/>
                <a:cs typeface="Courier New"/>
                <a:sym typeface="Courier New"/>
              </a:rPr>
              <a:t>false</a:t>
            </a:r>
            <a:r>
              <a:rPr lang="en"/>
              <a:t> if </a:t>
            </a:r>
            <a:r>
              <a:rPr b="1" i="1" lang="en"/>
              <a:t>p</a:t>
            </a:r>
            <a:r>
              <a:rPr lang="en"/>
              <a:t> is </a:t>
            </a:r>
            <a:r>
              <a:rPr lang="en">
                <a:latin typeface="Courier New"/>
                <a:ea typeface="Courier New"/>
                <a:cs typeface="Courier New"/>
                <a:sym typeface="Courier New"/>
              </a:rPr>
              <a:t>true</a:t>
            </a:r>
            <a:r>
              <a:rPr lang="en"/>
              <a:t>.</a:t>
            </a:r>
            <a:endParaRPr/>
          </a:p>
          <a:p>
            <a:pPr indent="0" lvl="0" marL="0" rtl="0" algn="l">
              <a:spcBef>
                <a:spcPts val="1200"/>
              </a:spcBef>
              <a:spcAft>
                <a:spcPts val="1200"/>
              </a:spcAft>
              <a:buNone/>
            </a:pPr>
            <a:r>
              <a:rPr lang="en" sz="1200">
                <a:latin typeface="Courier New"/>
                <a:ea typeface="Courier New"/>
                <a:cs typeface="Courier New"/>
                <a:sym typeface="Courier New"/>
              </a:rPr>
              <a:t>if (!day.equals("Sunday")) {</a:t>
            </a:r>
            <a:br>
              <a:rPr lang="en" sz="1200">
                <a:latin typeface="Courier New"/>
                <a:ea typeface="Courier New"/>
                <a:cs typeface="Courier New"/>
                <a:sym typeface="Courier New"/>
              </a:rPr>
            </a:br>
            <a:r>
              <a:rPr lang="en" sz="1200">
                <a:latin typeface="Courier New"/>
                <a:ea typeface="Courier New"/>
                <a:cs typeface="Courier New"/>
                <a:sym typeface="Courier New"/>
              </a:rPr>
              <a:t>	…</a:t>
            </a:r>
            <a:br>
              <a:rPr lang="en" sz="1200">
                <a:latin typeface="Courier New"/>
                <a:ea typeface="Courier New"/>
                <a:cs typeface="Courier New"/>
                <a:sym typeface="Courier New"/>
              </a:rPr>
            </a:br>
            <a:r>
              <a:rPr lang="en" sz="1200">
                <a:latin typeface="Courier New"/>
                <a:ea typeface="Courier New"/>
                <a:cs typeface="Courier New"/>
                <a:sym typeface="Courier New"/>
              </a:rPr>
              <a:t>}</a:t>
            </a:r>
            <a:endParaRPr sz="1200">
              <a:latin typeface="Courier New"/>
              <a:ea typeface="Courier New"/>
              <a:cs typeface="Courier New"/>
              <a:sym typeface="Courier New"/>
            </a:endParaRPr>
          </a:p>
        </p:txBody>
      </p:sp>
      <p:cxnSp>
        <p:nvCxnSpPr>
          <p:cNvPr id="223" name="Google Shape;223;p31"/>
          <p:cNvCxnSpPr/>
          <p:nvPr/>
        </p:nvCxnSpPr>
        <p:spPr>
          <a:xfrm>
            <a:off x="318425" y="1517450"/>
            <a:ext cx="2700900" cy="0"/>
          </a:xfrm>
          <a:prstGeom prst="straightConnector1">
            <a:avLst/>
          </a:prstGeom>
          <a:noFill/>
          <a:ln cap="flat" cmpd="sng" w="9525">
            <a:solidFill>
              <a:schemeClr val="dk2"/>
            </a:solidFill>
            <a:prstDash val="solid"/>
            <a:round/>
            <a:headEnd len="med" w="med" type="none"/>
            <a:tailEnd len="med" w="med" type="none"/>
          </a:ln>
        </p:spPr>
      </p:cxnSp>
      <p:cxnSp>
        <p:nvCxnSpPr>
          <p:cNvPr id="224" name="Google Shape;224;p31"/>
          <p:cNvCxnSpPr/>
          <p:nvPr/>
        </p:nvCxnSpPr>
        <p:spPr>
          <a:xfrm>
            <a:off x="3216112" y="1517450"/>
            <a:ext cx="2700900" cy="0"/>
          </a:xfrm>
          <a:prstGeom prst="straightConnector1">
            <a:avLst/>
          </a:prstGeom>
          <a:noFill/>
          <a:ln cap="flat" cmpd="sng" w="9525">
            <a:solidFill>
              <a:schemeClr val="dk2"/>
            </a:solidFill>
            <a:prstDash val="solid"/>
            <a:round/>
            <a:headEnd len="med" w="med" type="none"/>
            <a:tailEnd len="med" w="med" type="none"/>
          </a:ln>
        </p:spPr>
      </p:cxnSp>
      <p:cxnSp>
        <p:nvCxnSpPr>
          <p:cNvPr id="225" name="Google Shape;225;p31"/>
          <p:cNvCxnSpPr/>
          <p:nvPr/>
        </p:nvCxnSpPr>
        <p:spPr>
          <a:xfrm>
            <a:off x="6111712" y="1517450"/>
            <a:ext cx="2700900" cy="0"/>
          </a:xfrm>
          <a:prstGeom prst="straightConnector1">
            <a:avLst/>
          </a:prstGeom>
          <a:noFill/>
          <a:ln cap="flat" cmpd="sng" w="9525">
            <a:solidFill>
              <a:schemeClr val="dk2"/>
            </a:solidFill>
            <a:prstDash val="solid"/>
            <a:round/>
            <a:headEnd len="med" w="med" type="none"/>
            <a:tailEnd len="med" w="med" type="none"/>
          </a:ln>
        </p:spPr>
      </p:cxnSp>
      <p:sp>
        <p:nvSpPr>
          <p:cNvPr id="226" name="Google Shape;226;p31"/>
          <p:cNvSpPr txBox="1"/>
          <p:nvPr/>
        </p:nvSpPr>
        <p:spPr>
          <a:xfrm>
            <a:off x="430625" y="4631550"/>
            <a:ext cx="822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t>Why p and q? In logic textbooks, the "default" names for logical propositions are p and q.</a:t>
            </a:r>
            <a:endParaRPr i="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4"/>
          <p:cNvPicPr preferRelativeResize="0"/>
          <p:nvPr/>
        </p:nvPicPr>
        <p:blipFill>
          <a:blip r:embed="rId3">
            <a:alphaModFix/>
          </a:blip>
          <a:stretch>
            <a:fillRect/>
          </a:stretch>
        </p:blipFill>
        <p:spPr>
          <a:xfrm>
            <a:off x="152400" y="2477250"/>
            <a:ext cx="8839199" cy="2282217"/>
          </a:xfrm>
          <a:prstGeom prst="rect">
            <a:avLst/>
          </a:prstGeom>
          <a:noFill/>
          <a:ln>
            <a:noFill/>
          </a:ln>
        </p:spPr>
      </p:pic>
      <p:pic>
        <p:nvPicPr>
          <p:cNvPr id="60" name="Google Shape;60;p14"/>
          <p:cNvPicPr preferRelativeResize="0"/>
          <p:nvPr/>
        </p:nvPicPr>
        <p:blipFill>
          <a:blip r:embed="rId4">
            <a:alphaModFix/>
          </a:blip>
          <a:stretch>
            <a:fillRect/>
          </a:stretch>
        </p:blipFill>
        <p:spPr>
          <a:xfrm>
            <a:off x="914400" y="990600"/>
            <a:ext cx="7029450" cy="676275"/>
          </a:xfrm>
          <a:prstGeom prst="rect">
            <a:avLst/>
          </a:prstGeom>
          <a:noFill/>
          <a:ln>
            <a:noFill/>
          </a:ln>
        </p:spPr>
      </p:pic>
      <p:cxnSp>
        <p:nvCxnSpPr>
          <p:cNvPr id="61" name="Google Shape;61;p14"/>
          <p:cNvCxnSpPr/>
          <p:nvPr/>
        </p:nvCxnSpPr>
        <p:spPr>
          <a:xfrm>
            <a:off x="2452225" y="1372900"/>
            <a:ext cx="837600" cy="16233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2"/>
          <p:cNvSpPr txBox="1"/>
          <p:nvPr>
            <p:ph type="title"/>
          </p:nvPr>
        </p:nvSpPr>
        <p:spPr>
          <a:xfrm>
            <a:off x="768900" y="140225"/>
            <a:ext cx="2498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Truth Table - &amp;&amp;</a:t>
            </a:r>
            <a:endParaRPr/>
          </a:p>
        </p:txBody>
      </p:sp>
      <p:graphicFrame>
        <p:nvGraphicFramePr>
          <p:cNvPr id="232" name="Google Shape;232;p32"/>
          <p:cNvGraphicFramePr/>
          <p:nvPr/>
        </p:nvGraphicFramePr>
        <p:xfrm>
          <a:off x="495300" y="781050"/>
          <a:ext cx="3000000" cy="3000000"/>
        </p:xfrm>
        <a:graphic>
          <a:graphicData uri="http://schemas.openxmlformats.org/drawingml/2006/table">
            <a:tbl>
              <a:tblPr>
                <a:noFill/>
                <a:tableStyleId>{EA40CCF9-9D88-483E-B4F8-1E049338459B}</a:tableStyleId>
              </a:tblPr>
              <a:tblGrid>
                <a:gridCol w="1070675"/>
                <a:gridCol w="1070675"/>
                <a:gridCol w="1070675"/>
              </a:tblGrid>
              <a:tr h="396200">
                <a:tc>
                  <a:txBody>
                    <a:bodyPr/>
                    <a:lstStyle/>
                    <a:p>
                      <a:pPr indent="0" lvl="0" marL="0" rtl="0" algn="ctr">
                        <a:spcBef>
                          <a:spcPts val="0"/>
                        </a:spcBef>
                        <a:spcAft>
                          <a:spcPts val="0"/>
                        </a:spcAft>
                        <a:buNone/>
                      </a:pPr>
                      <a:r>
                        <a:rPr b="1" lang="en">
                          <a:latin typeface="Courier New"/>
                          <a:ea typeface="Courier New"/>
                          <a:cs typeface="Courier New"/>
                          <a:sym typeface="Courier New"/>
                        </a:rPr>
                        <a:t>p</a:t>
                      </a:r>
                      <a:endParaRPr b="1">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b="1" lang="en">
                          <a:latin typeface="Courier New"/>
                          <a:ea typeface="Courier New"/>
                          <a:cs typeface="Courier New"/>
                          <a:sym typeface="Courier New"/>
                        </a:rPr>
                        <a:t>q</a:t>
                      </a:r>
                      <a:endParaRPr b="1">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b="1" lang="en">
                          <a:latin typeface="Courier New"/>
                          <a:ea typeface="Courier New"/>
                          <a:cs typeface="Courier New"/>
                          <a:sym typeface="Courier New"/>
                        </a:rPr>
                        <a:t>p &amp;&amp; q</a:t>
                      </a:r>
                      <a:endParaRPr b="1">
                        <a:latin typeface="Courier New"/>
                        <a:ea typeface="Courier New"/>
                        <a:cs typeface="Courier New"/>
                        <a:sym typeface="Courier New"/>
                      </a:endParaRPr>
                    </a:p>
                  </a:txBody>
                  <a:tcPr marT="91425" marB="91425" marR="91425" marL="91425"/>
                </a:tc>
              </a:tr>
              <a:tr h="396200">
                <a:tc>
                  <a:txBody>
                    <a:bodyPr/>
                    <a:lstStyle/>
                    <a:p>
                      <a:pPr indent="0" lvl="0" marL="0" rtl="0" algn="ctr">
                        <a:spcBef>
                          <a:spcPts val="0"/>
                        </a:spcBef>
                        <a:spcAft>
                          <a:spcPts val="0"/>
                        </a:spcAft>
                        <a:buNone/>
                      </a:pPr>
                      <a:r>
                        <a:rPr lang="en">
                          <a:latin typeface="Courier New"/>
                          <a:ea typeface="Courier New"/>
                          <a:cs typeface="Courier New"/>
                          <a:sym typeface="Courier New"/>
                        </a:rPr>
                        <a:t>true</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r>
              <a:tr h="3962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lang="en">
                          <a:solidFill>
                            <a:schemeClr val="dk1"/>
                          </a:solidFill>
                          <a:latin typeface="Courier New"/>
                          <a:ea typeface="Courier New"/>
                          <a:cs typeface="Courier New"/>
                          <a:sym typeface="Courier New"/>
                        </a:rPr>
                        <a:t>false</a:t>
                      </a:r>
                      <a:endParaRPr/>
                    </a:p>
                  </a:txBody>
                  <a:tcPr marT="91425" marB="91425" marR="91425" marL="91425"/>
                </a:tc>
              </a:tr>
              <a:tr h="3962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r>
              <a:tr h="3962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r>
            </a:tbl>
          </a:graphicData>
        </a:graphic>
      </p:graphicFrame>
      <p:graphicFrame>
        <p:nvGraphicFramePr>
          <p:cNvPr id="233" name="Google Shape;233;p32"/>
          <p:cNvGraphicFramePr/>
          <p:nvPr/>
        </p:nvGraphicFramePr>
        <p:xfrm>
          <a:off x="4889800" y="781050"/>
          <a:ext cx="3000000" cy="3000000"/>
        </p:xfrm>
        <a:graphic>
          <a:graphicData uri="http://schemas.openxmlformats.org/drawingml/2006/table">
            <a:tbl>
              <a:tblPr>
                <a:noFill/>
                <a:tableStyleId>{EA40CCF9-9D88-483E-B4F8-1E049338459B}</a:tableStyleId>
              </a:tblPr>
              <a:tblGrid>
                <a:gridCol w="1070675"/>
                <a:gridCol w="1070675"/>
                <a:gridCol w="1070675"/>
              </a:tblGrid>
              <a:tr h="396200">
                <a:tc>
                  <a:txBody>
                    <a:bodyPr/>
                    <a:lstStyle/>
                    <a:p>
                      <a:pPr indent="0" lvl="0" marL="0" rtl="0" algn="ctr">
                        <a:spcBef>
                          <a:spcPts val="0"/>
                        </a:spcBef>
                        <a:spcAft>
                          <a:spcPts val="0"/>
                        </a:spcAft>
                        <a:buNone/>
                      </a:pPr>
                      <a:r>
                        <a:rPr b="1" lang="en">
                          <a:latin typeface="Courier New"/>
                          <a:ea typeface="Courier New"/>
                          <a:cs typeface="Courier New"/>
                          <a:sym typeface="Courier New"/>
                        </a:rPr>
                        <a:t>p</a:t>
                      </a:r>
                      <a:endParaRPr b="1">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b="1" lang="en">
                          <a:latin typeface="Courier New"/>
                          <a:ea typeface="Courier New"/>
                          <a:cs typeface="Courier New"/>
                          <a:sym typeface="Courier New"/>
                        </a:rPr>
                        <a:t>q</a:t>
                      </a:r>
                      <a:endParaRPr b="1">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b="1" lang="en">
                          <a:latin typeface="Courier New"/>
                          <a:ea typeface="Courier New"/>
                          <a:cs typeface="Courier New"/>
                          <a:sym typeface="Courier New"/>
                        </a:rPr>
                        <a:t>p || q</a:t>
                      </a:r>
                      <a:endParaRPr b="1">
                        <a:latin typeface="Courier New"/>
                        <a:ea typeface="Courier New"/>
                        <a:cs typeface="Courier New"/>
                        <a:sym typeface="Courier New"/>
                      </a:endParaRPr>
                    </a:p>
                  </a:txBody>
                  <a:tcPr marT="91425" marB="91425" marR="91425" marL="91425"/>
                </a:tc>
              </a:tr>
              <a:tr h="396200">
                <a:tc>
                  <a:txBody>
                    <a:bodyPr/>
                    <a:lstStyle/>
                    <a:p>
                      <a:pPr indent="0" lvl="0" marL="0" rtl="0" algn="ctr">
                        <a:spcBef>
                          <a:spcPts val="0"/>
                        </a:spcBef>
                        <a:spcAft>
                          <a:spcPts val="0"/>
                        </a:spcAft>
                        <a:buNone/>
                      </a:pPr>
                      <a:r>
                        <a:rPr lang="en">
                          <a:latin typeface="Courier New"/>
                          <a:ea typeface="Courier New"/>
                          <a:cs typeface="Courier New"/>
                          <a:sym typeface="Courier New"/>
                        </a:rPr>
                        <a:t>true</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r>
              <a:tr h="3962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lang="en">
                          <a:solidFill>
                            <a:schemeClr val="dk1"/>
                          </a:solidFill>
                          <a:latin typeface="Courier New"/>
                          <a:ea typeface="Courier New"/>
                          <a:cs typeface="Courier New"/>
                          <a:sym typeface="Courier New"/>
                        </a:rPr>
                        <a:t>true</a:t>
                      </a:r>
                      <a:endParaRPr/>
                    </a:p>
                  </a:txBody>
                  <a:tcPr marT="91425" marB="91425" marR="91425" marL="91425"/>
                </a:tc>
              </a:tr>
              <a:tr h="3962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p>
                  </a:txBody>
                  <a:tcPr marT="91425" marB="91425" marR="91425" marL="91425"/>
                </a:tc>
              </a:tr>
              <a:tr h="3962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r>
            </a:tbl>
          </a:graphicData>
        </a:graphic>
      </p:graphicFrame>
      <p:sp>
        <p:nvSpPr>
          <p:cNvPr id="234" name="Google Shape;234;p32"/>
          <p:cNvSpPr txBox="1"/>
          <p:nvPr>
            <p:ph type="title"/>
          </p:nvPr>
        </p:nvSpPr>
        <p:spPr>
          <a:xfrm>
            <a:off x="5188500" y="140225"/>
            <a:ext cx="2498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Truth Table - ||</a:t>
            </a:r>
            <a:endParaRPr/>
          </a:p>
        </p:txBody>
      </p:sp>
      <p:graphicFrame>
        <p:nvGraphicFramePr>
          <p:cNvPr id="235" name="Google Shape;235;p32"/>
          <p:cNvGraphicFramePr/>
          <p:nvPr/>
        </p:nvGraphicFramePr>
        <p:xfrm>
          <a:off x="3225850" y="3600450"/>
          <a:ext cx="3000000" cy="3000000"/>
        </p:xfrm>
        <a:graphic>
          <a:graphicData uri="http://schemas.openxmlformats.org/drawingml/2006/table">
            <a:tbl>
              <a:tblPr>
                <a:noFill/>
                <a:tableStyleId>{EA40CCF9-9D88-483E-B4F8-1E049338459B}</a:tableStyleId>
              </a:tblPr>
              <a:tblGrid>
                <a:gridCol w="1085825"/>
                <a:gridCol w="1085825"/>
              </a:tblGrid>
              <a:tr h="396200">
                <a:tc>
                  <a:txBody>
                    <a:bodyPr/>
                    <a:lstStyle/>
                    <a:p>
                      <a:pPr indent="0" lvl="0" marL="0" rtl="0" algn="ctr">
                        <a:spcBef>
                          <a:spcPts val="0"/>
                        </a:spcBef>
                        <a:spcAft>
                          <a:spcPts val="0"/>
                        </a:spcAft>
                        <a:buNone/>
                      </a:pPr>
                      <a:r>
                        <a:rPr b="1" lang="en">
                          <a:latin typeface="Courier New"/>
                          <a:ea typeface="Courier New"/>
                          <a:cs typeface="Courier New"/>
                          <a:sym typeface="Courier New"/>
                        </a:rPr>
                        <a:t>p</a:t>
                      </a:r>
                      <a:endParaRPr b="1">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None/>
                      </a:pPr>
                      <a:r>
                        <a:rPr b="1" lang="en">
                          <a:latin typeface="Courier New"/>
                          <a:ea typeface="Courier New"/>
                          <a:cs typeface="Courier New"/>
                          <a:sym typeface="Courier New"/>
                        </a:rPr>
                        <a:t>!p</a:t>
                      </a:r>
                      <a:endParaRPr b="1">
                        <a:latin typeface="Courier New"/>
                        <a:ea typeface="Courier New"/>
                        <a:cs typeface="Courier New"/>
                        <a:sym typeface="Courier New"/>
                      </a:endParaRPr>
                    </a:p>
                  </a:txBody>
                  <a:tcPr marT="91425" marB="91425" marR="91425" marL="91425"/>
                </a:tc>
              </a:tr>
              <a:tr h="396200">
                <a:tc>
                  <a:txBody>
                    <a:bodyPr/>
                    <a:lstStyle/>
                    <a:p>
                      <a:pPr indent="0" lvl="0" marL="0" rtl="0" algn="ctr">
                        <a:spcBef>
                          <a:spcPts val="0"/>
                        </a:spcBef>
                        <a:spcAft>
                          <a:spcPts val="0"/>
                        </a:spcAft>
                        <a:buNone/>
                      </a:pPr>
                      <a:r>
                        <a:rPr lang="en">
                          <a:latin typeface="Courier New"/>
                          <a:ea typeface="Courier New"/>
                          <a:cs typeface="Courier New"/>
                          <a:sym typeface="Courier New"/>
                        </a:rPr>
                        <a:t>true</a:t>
                      </a:r>
                      <a:endParaRPr>
                        <a:latin typeface="Courier New"/>
                        <a:ea typeface="Courier New"/>
                        <a:cs typeface="Courier New"/>
                        <a:sym typeface="Courier New"/>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r>
              <a:tr h="396200">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false</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true</a:t>
                      </a:r>
                      <a:endParaRPr>
                        <a:latin typeface="Courier New"/>
                        <a:ea typeface="Courier New"/>
                        <a:cs typeface="Courier New"/>
                        <a:sym typeface="Courier New"/>
                      </a:endParaRPr>
                    </a:p>
                  </a:txBody>
                  <a:tcPr marT="91425" marB="91425" marR="91425" marL="91425"/>
                </a:tc>
              </a:tr>
            </a:tbl>
          </a:graphicData>
        </a:graphic>
      </p:graphicFrame>
      <p:sp>
        <p:nvSpPr>
          <p:cNvPr id="236" name="Google Shape;236;p32"/>
          <p:cNvSpPr txBox="1"/>
          <p:nvPr>
            <p:ph type="title"/>
          </p:nvPr>
        </p:nvSpPr>
        <p:spPr>
          <a:xfrm>
            <a:off x="3283500" y="2959625"/>
            <a:ext cx="2498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Truth Table -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Short-Circuit Evaluation with &amp;&amp;</a:t>
            </a:r>
            <a:endParaRPr/>
          </a:p>
        </p:txBody>
      </p:sp>
      <p:sp>
        <p:nvSpPr>
          <p:cNvPr id="242" name="Google Shape;242;p33"/>
          <p:cNvSpPr/>
          <p:nvPr/>
        </p:nvSpPr>
        <p:spPr>
          <a:xfrm>
            <a:off x="3256800" y="1176200"/>
            <a:ext cx="1676550" cy="1117700"/>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p evaluate to true?</a:t>
            </a:r>
            <a:endParaRPr sz="1000"/>
          </a:p>
        </p:txBody>
      </p:sp>
      <p:sp>
        <p:nvSpPr>
          <p:cNvPr id="243" name="Google Shape;243;p33"/>
          <p:cNvSpPr/>
          <p:nvPr/>
        </p:nvSpPr>
        <p:spPr>
          <a:xfrm>
            <a:off x="3521625" y="4070550"/>
            <a:ext cx="1166400" cy="6642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true</a:t>
            </a:r>
            <a:endParaRPr sz="1000"/>
          </a:p>
        </p:txBody>
      </p:sp>
      <p:sp>
        <p:nvSpPr>
          <p:cNvPr id="244" name="Google Shape;244;p33"/>
          <p:cNvSpPr txBox="1"/>
          <p:nvPr/>
        </p:nvSpPr>
        <p:spPr>
          <a:xfrm>
            <a:off x="4117150" y="22405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245" name="Google Shape;245;p33"/>
          <p:cNvSpPr/>
          <p:nvPr/>
        </p:nvSpPr>
        <p:spPr>
          <a:xfrm>
            <a:off x="4998775" y="4074957"/>
            <a:ext cx="1166400" cy="6642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false</a:t>
            </a:r>
            <a:endParaRPr sz="1000"/>
          </a:p>
        </p:txBody>
      </p:sp>
      <p:sp>
        <p:nvSpPr>
          <p:cNvPr id="246" name="Google Shape;246;p33"/>
          <p:cNvSpPr txBox="1"/>
          <p:nvPr/>
        </p:nvSpPr>
        <p:spPr>
          <a:xfrm>
            <a:off x="4879150" y="14023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cxnSp>
        <p:nvCxnSpPr>
          <p:cNvPr id="247" name="Google Shape;247;p33"/>
          <p:cNvCxnSpPr>
            <a:stCxn id="242" idx="3"/>
            <a:endCxn id="245" idx="0"/>
          </p:cNvCxnSpPr>
          <p:nvPr/>
        </p:nvCxnSpPr>
        <p:spPr>
          <a:xfrm>
            <a:off x="4933350" y="1735050"/>
            <a:ext cx="648600" cy="2340000"/>
          </a:xfrm>
          <a:prstGeom prst="bentConnector2">
            <a:avLst/>
          </a:prstGeom>
          <a:noFill/>
          <a:ln cap="flat" cmpd="sng" w="9525">
            <a:solidFill>
              <a:srgbClr val="595959"/>
            </a:solidFill>
            <a:prstDash val="solid"/>
            <a:round/>
            <a:headEnd len="med" w="med" type="none"/>
            <a:tailEnd len="med" w="med" type="triangle"/>
          </a:ln>
        </p:spPr>
      </p:cxnSp>
      <p:cxnSp>
        <p:nvCxnSpPr>
          <p:cNvPr id="248" name="Google Shape;248;p33"/>
          <p:cNvCxnSpPr/>
          <p:nvPr/>
        </p:nvCxnSpPr>
        <p:spPr>
          <a:xfrm>
            <a:off x="4101825" y="2299975"/>
            <a:ext cx="6000" cy="323400"/>
          </a:xfrm>
          <a:prstGeom prst="straightConnector1">
            <a:avLst/>
          </a:prstGeom>
          <a:noFill/>
          <a:ln cap="flat" cmpd="sng" w="9525">
            <a:solidFill>
              <a:schemeClr val="dk2"/>
            </a:solidFill>
            <a:prstDash val="solid"/>
            <a:round/>
            <a:headEnd len="med" w="med" type="none"/>
            <a:tailEnd len="med" w="med" type="triangle"/>
          </a:ln>
        </p:spPr>
      </p:cxnSp>
      <p:sp>
        <p:nvSpPr>
          <p:cNvPr id="249" name="Google Shape;249;p33"/>
          <p:cNvSpPr/>
          <p:nvPr/>
        </p:nvSpPr>
        <p:spPr>
          <a:xfrm>
            <a:off x="3268561" y="2623375"/>
            <a:ext cx="1676550" cy="1117700"/>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q evaluate to true?</a:t>
            </a:r>
            <a:endParaRPr sz="1000"/>
          </a:p>
        </p:txBody>
      </p:sp>
      <p:cxnSp>
        <p:nvCxnSpPr>
          <p:cNvPr id="250" name="Google Shape;250;p33"/>
          <p:cNvCxnSpPr/>
          <p:nvPr/>
        </p:nvCxnSpPr>
        <p:spPr>
          <a:xfrm>
            <a:off x="4101825" y="3747775"/>
            <a:ext cx="6000" cy="323400"/>
          </a:xfrm>
          <a:prstGeom prst="straightConnector1">
            <a:avLst/>
          </a:prstGeom>
          <a:noFill/>
          <a:ln cap="flat" cmpd="sng" w="9525">
            <a:solidFill>
              <a:schemeClr val="dk2"/>
            </a:solidFill>
            <a:prstDash val="solid"/>
            <a:round/>
            <a:headEnd len="med" w="med" type="none"/>
            <a:tailEnd len="med" w="med" type="triangle"/>
          </a:ln>
        </p:spPr>
      </p:cxnSp>
      <p:cxnSp>
        <p:nvCxnSpPr>
          <p:cNvPr id="251" name="Google Shape;251;p33"/>
          <p:cNvCxnSpPr>
            <a:stCxn id="249" idx="3"/>
            <a:endCxn id="245" idx="0"/>
          </p:cNvCxnSpPr>
          <p:nvPr/>
        </p:nvCxnSpPr>
        <p:spPr>
          <a:xfrm>
            <a:off x="4945111" y="3182225"/>
            <a:ext cx="636900" cy="892800"/>
          </a:xfrm>
          <a:prstGeom prst="bentConnector2">
            <a:avLst/>
          </a:prstGeom>
          <a:noFill/>
          <a:ln cap="flat" cmpd="sng" w="9525">
            <a:solidFill>
              <a:schemeClr val="dk2"/>
            </a:solidFill>
            <a:prstDash val="solid"/>
            <a:round/>
            <a:headEnd len="med" w="med" type="none"/>
            <a:tailEnd len="med" w="med" type="none"/>
          </a:ln>
        </p:spPr>
      </p:cxnSp>
      <p:sp>
        <p:nvSpPr>
          <p:cNvPr id="252" name="Google Shape;252;p33"/>
          <p:cNvSpPr txBox="1"/>
          <p:nvPr/>
        </p:nvSpPr>
        <p:spPr>
          <a:xfrm>
            <a:off x="4879150" y="28501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sp>
        <p:nvSpPr>
          <p:cNvPr id="253" name="Google Shape;253;p33"/>
          <p:cNvSpPr txBox="1"/>
          <p:nvPr/>
        </p:nvSpPr>
        <p:spPr>
          <a:xfrm>
            <a:off x="4117150" y="36883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254" name="Google Shape;254;p33"/>
          <p:cNvSpPr txBox="1"/>
          <p:nvPr/>
        </p:nvSpPr>
        <p:spPr>
          <a:xfrm>
            <a:off x="665475" y="2482750"/>
            <a:ext cx="2121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600">
                <a:latin typeface="Courier New"/>
                <a:ea typeface="Courier New"/>
                <a:cs typeface="Courier New"/>
                <a:sym typeface="Courier New"/>
              </a:rPr>
              <a:t>p &amp;&amp; q</a:t>
            </a:r>
            <a:endParaRPr sz="3600">
              <a:latin typeface="Courier New"/>
              <a:ea typeface="Courier New"/>
              <a:cs typeface="Courier New"/>
              <a:sym typeface="Courier New"/>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Short-Circuit Evaluation with ||</a:t>
            </a:r>
            <a:endParaRPr/>
          </a:p>
        </p:txBody>
      </p:sp>
      <p:sp>
        <p:nvSpPr>
          <p:cNvPr id="260" name="Google Shape;260;p34"/>
          <p:cNvSpPr/>
          <p:nvPr/>
        </p:nvSpPr>
        <p:spPr>
          <a:xfrm>
            <a:off x="3256800" y="1176200"/>
            <a:ext cx="1676550" cy="1117700"/>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p evaluate to true?</a:t>
            </a:r>
            <a:endParaRPr sz="1000"/>
          </a:p>
        </p:txBody>
      </p:sp>
      <p:sp>
        <p:nvSpPr>
          <p:cNvPr id="261" name="Google Shape;261;p34"/>
          <p:cNvSpPr/>
          <p:nvPr/>
        </p:nvSpPr>
        <p:spPr>
          <a:xfrm>
            <a:off x="3521625" y="4070550"/>
            <a:ext cx="1166400" cy="6642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false</a:t>
            </a:r>
            <a:endParaRPr sz="1000"/>
          </a:p>
        </p:txBody>
      </p:sp>
      <p:sp>
        <p:nvSpPr>
          <p:cNvPr id="262" name="Google Shape;262;p34"/>
          <p:cNvSpPr txBox="1"/>
          <p:nvPr/>
        </p:nvSpPr>
        <p:spPr>
          <a:xfrm>
            <a:off x="4117150" y="22405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sp>
        <p:nvSpPr>
          <p:cNvPr id="263" name="Google Shape;263;p34"/>
          <p:cNvSpPr/>
          <p:nvPr/>
        </p:nvSpPr>
        <p:spPr>
          <a:xfrm>
            <a:off x="4998775" y="4074957"/>
            <a:ext cx="1166400" cy="6642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true</a:t>
            </a:r>
            <a:endParaRPr sz="1000"/>
          </a:p>
        </p:txBody>
      </p:sp>
      <p:sp>
        <p:nvSpPr>
          <p:cNvPr id="264" name="Google Shape;264;p34"/>
          <p:cNvSpPr txBox="1"/>
          <p:nvPr/>
        </p:nvSpPr>
        <p:spPr>
          <a:xfrm>
            <a:off x="4879150" y="14023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cxnSp>
        <p:nvCxnSpPr>
          <p:cNvPr id="265" name="Google Shape;265;p34"/>
          <p:cNvCxnSpPr>
            <a:stCxn id="260" idx="3"/>
            <a:endCxn id="263" idx="0"/>
          </p:cNvCxnSpPr>
          <p:nvPr/>
        </p:nvCxnSpPr>
        <p:spPr>
          <a:xfrm>
            <a:off x="4933350" y="1735050"/>
            <a:ext cx="648600" cy="2340000"/>
          </a:xfrm>
          <a:prstGeom prst="bentConnector2">
            <a:avLst/>
          </a:prstGeom>
          <a:noFill/>
          <a:ln cap="flat" cmpd="sng" w="9525">
            <a:solidFill>
              <a:srgbClr val="595959"/>
            </a:solidFill>
            <a:prstDash val="solid"/>
            <a:round/>
            <a:headEnd len="med" w="med" type="none"/>
            <a:tailEnd len="med" w="med" type="triangle"/>
          </a:ln>
        </p:spPr>
      </p:cxnSp>
      <p:cxnSp>
        <p:nvCxnSpPr>
          <p:cNvPr id="266" name="Google Shape;266;p34"/>
          <p:cNvCxnSpPr/>
          <p:nvPr/>
        </p:nvCxnSpPr>
        <p:spPr>
          <a:xfrm>
            <a:off x="4101825" y="2299975"/>
            <a:ext cx="6000" cy="323400"/>
          </a:xfrm>
          <a:prstGeom prst="straightConnector1">
            <a:avLst/>
          </a:prstGeom>
          <a:noFill/>
          <a:ln cap="flat" cmpd="sng" w="9525">
            <a:solidFill>
              <a:schemeClr val="dk2"/>
            </a:solidFill>
            <a:prstDash val="solid"/>
            <a:round/>
            <a:headEnd len="med" w="med" type="none"/>
            <a:tailEnd len="med" w="med" type="triangle"/>
          </a:ln>
        </p:spPr>
      </p:cxnSp>
      <p:sp>
        <p:nvSpPr>
          <p:cNvPr id="267" name="Google Shape;267;p34"/>
          <p:cNvSpPr/>
          <p:nvPr/>
        </p:nvSpPr>
        <p:spPr>
          <a:xfrm>
            <a:off x="3268561" y="2623375"/>
            <a:ext cx="1676550" cy="1117700"/>
          </a:xfrm>
          <a:prstGeom prst="flowChartDecision">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Does q evaluate to true?</a:t>
            </a:r>
            <a:endParaRPr sz="1000"/>
          </a:p>
        </p:txBody>
      </p:sp>
      <p:cxnSp>
        <p:nvCxnSpPr>
          <p:cNvPr id="268" name="Google Shape;268;p34"/>
          <p:cNvCxnSpPr/>
          <p:nvPr/>
        </p:nvCxnSpPr>
        <p:spPr>
          <a:xfrm>
            <a:off x="4101825" y="3747775"/>
            <a:ext cx="6000" cy="323400"/>
          </a:xfrm>
          <a:prstGeom prst="straightConnector1">
            <a:avLst/>
          </a:prstGeom>
          <a:noFill/>
          <a:ln cap="flat" cmpd="sng" w="9525">
            <a:solidFill>
              <a:schemeClr val="dk2"/>
            </a:solidFill>
            <a:prstDash val="solid"/>
            <a:round/>
            <a:headEnd len="med" w="med" type="none"/>
            <a:tailEnd len="med" w="med" type="triangle"/>
          </a:ln>
        </p:spPr>
      </p:cxnSp>
      <p:cxnSp>
        <p:nvCxnSpPr>
          <p:cNvPr id="269" name="Google Shape;269;p34"/>
          <p:cNvCxnSpPr>
            <a:stCxn id="267" idx="3"/>
            <a:endCxn id="263" idx="0"/>
          </p:cNvCxnSpPr>
          <p:nvPr/>
        </p:nvCxnSpPr>
        <p:spPr>
          <a:xfrm>
            <a:off x="4945111" y="3182225"/>
            <a:ext cx="636900" cy="892800"/>
          </a:xfrm>
          <a:prstGeom prst="bentConnector2">
            <a:avLst/>
          </a:prstGeom>
          <a:noFill/>
          <a:ln cap="flat" cmpd="sng" w="9525">
            <a:solidFill>
              <a:schemeClr val="dk2"/>
            </a:solidFill>
            <a:prstDash val="solid"/>
            <a:round/>
            <a:headEnd len="med" w="med" type="none"/>
            <a:tailEnd len="med" w="med" type="none"/>
          </a:ln>
        </p:spPr>
      </p:cxnSp>
      <p:sp>
        <p:nvSpPr>
          <p:cNvPr id="270" name="Google Shape;270;p34"/>
          <p:cNvSpPr txBox="1"/>
          <p:nvPr/>
        </p:nvSpPr>
        <p:spPr>
          <a:xfrm>
            <a:off x="4879150" y="28501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Yes</a:t>
            </a:r>
            <a:endParaRPr/>
          </a:p>
        </p:txBody>
      </p:sp>
      <p:sp>
        <p:nvSpPr>
          <p:cNvPr id="271" name="Google Shape;271;p34"/>
          <p:cNvSpPr txBox="1"/>
          <p:nvPr/>
        </p:nvSpPr>
        <p:spPr>
          <a:xfrm>
            <a:off x="4117150" y="3688300"/>
            <a:ext cx="4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endParaRPr/>
          </a:p>
        </p:txBody>
      </p:sp>
      <p:sp>
        <p:nvSpPr>
          <p:cNvPr id="272" name="Google Shape;272;p34"/>
          <p:cNvSpPr txBox="1"/>
          <p:nvPr/>
        </p:nvSpPr>
        <p:spPr>
          <a:xfrm>
            <a:off x="665475" y="2482750"/>
            <a:ext cx="2121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600">
                <a:latin typeface="Courier New"/>
                <a:ea typeface="Courier New"/>
                <a:cs typeface="Courier New"/>
                <a:sym typeface="Courier New"/>
              </a:rPr>
              <a:t>p || q</a:t>
            </a:r>
            <a:endParaRPr sz="3600">
              <a:latin typeface="Courier New"/>
              <a:ea typeface="Courier New"/>
              <a:cs typeface="Courier New"/>
              <a:sym typeface="Courier Ne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5"/>
          <p:cNvSpPr txBox="1"/>
          <p:nvPr>
            <p:ph type="ctrTitle"/>
          </p:nvPr>
        </p:nvSpPr>
        <p:spPr>
          <a:xfrm>
            <a:off x="311708" y="1125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3.6</a:t>
            </a:r>
            <a:endParaRPr sz="3600"/>
          </a:p>
          <a:p>
            <a:pPr indent="0" lvl="0" marL="0" rtl="0" algn="ctr">
              <a:spcBef>
                <a:spcPts val="0"/>
              </a:spcBef>
              <a:spcAft>
                <a:spcPts val="0"/>
              </a:spcAft>
              <a:buNone/>
            </a:pPr>
            <a:r>
              <a:rPr lang="en" sz="3600"/>
              <a:t>Equivalent Boolean Expressions</a:t>
            </a:r>
            <a:endParaRPr sz="36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DeMorgan's Laws</a:t>
            </a:r>
            <a:endParaRPr/>
          </a:p>
        </p:txBody>
      </p:sp>
      <p:sp>
        <p:nvSpPr>
          <p:cNvPr id="283" name="Google Shape;283;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These rules can</a:t>
            </a:r>
            <a:r>
              <a:rPr lang="en"/>
              <a:t> simplify boolean expressions to make them easier to read or interpret.</a:t>
            </a:r>
            <a:endParaRPr/>
          </a:p>
          <a:p>
            <a:pPr indent="-431800" lvl="0" marL="457200" rtl="0" algn="l">
              <a:spcBef>
                <a:spcPts val="1200"/>
              </a:spcBef>
              <a:spcAft>
                <a:spcPts val="0"/>
              </a:spcAft>
              <a:buSzPts val="3200"/>
              <a:buChar char="●"/>
            </a:pPr>
            <a:r>
              <a:rPr b="1" lang="en" sz="3200">
                <a:highlight>
                  <a:srgbClr val="FFFF00"/>
                </a:highlight>
                <a:latin typeface="Courier New"/>
                <a:ea typeface="Courier New"/>
                <a:cs typeface="Courier New"/>
                <a:sym typeface="Courier New"/>
              </a:rPr>
              <a:t>!(a &amp;&amp; b)</a:t>
            </a:r>
            <a:r>
              <a:rPr b="1" lang="en" sz="3200">
                <a:latin typeface="Courier New"/>
                <a:ea typeface="Courier New"/>
                <a:cs typeface="Courier New"/>
                <a:sym typeface="Courier New"/>
              </a:rPr>
              <a:t> </a:t>
            </a:r>
            <a:r>
              <a:rPr lang="en" sz="3200"/>
              <a:t>is equivalent to </a:t>
            </a:r>
            <a:r>
              <a:rPr b="1" lang="en" sz="3200">
                <a:highlight>
                  <a:srgbClr val="FFFF00"/>
                </a:highlight>
                <a:latin typeface="Courier New"/>
                <a:ea typeface="Courier New"/>
                <a:cs typeface="Courier New"/>
                <a:sym typeface="Courier New"/>
              </a:rPr>
              <a:t>!a || !b</a:t>
            </a:r>
            <a:endParaRPr b="1" sz="3200">
              <a:highlight>
                <a:srgbClr val="FFFF00"/>
              </a:highlight>
              <a:latin typeface="Courier New"/>
              <a:ea typeface="Courier New"/>
              <a:cs typeface="Courier New"/>
              <a:sym typeface="Courier New"/>
            </a:endParaRPr>
          </a:p>
          <a:p>
            <a:pPr indent="-431800" lvl="0" marL="457200" rtl="0" algn="l">
              <a:spcBef>
                <a:spcPts val="0"/>
              </a:spcBef>
              <a:spcAft>
                <a:spcPts val="0"/>
              </a:spcAft>
              <a:buSzPts val="3200"/>
              <a:buChar char="●"/>
            </a:pPr>
            <a:r>
              <a:rPr b="1" lang="en" sz="3200">
                <a:highlight>
                  <a:srgbClr val="FFFF00"/>
                </a:highlight>
                <a:latin typeface="Courier New"/>
                <a:ea typeface="Courier New"/>
                <a:cs typeface="Courier New"/>
                <a:sym typeface="Courier New"/>
              </a:rPr>
              <a:t>!(a || b)</a:t>
            </a:r>
            <a:r>
              <a:rPr lang="en" sz="3200"/>
              <a:t> is equivalent to </a:t>
            </a:r>
            <a:r>
              <a:rPr b="1" lang="en" sz="3200">
                <a:highlight>
                  <a:srgbClr val="FFFF00"/>
                </a:highlight>
                <a:latin typeface="Courier New"/>
                <a:ea typeface="Courier New"/>
                <a:cs typeface="Courier New"/>
                <a:sym typeface="Courier New"/>
              </a:rPr>
              <a:t>!a &amp;&amp; !b</a:t>
            </a:r>
            <a:endParaRPr b="1" sz="3200">
              <a:highlight>
                <a:srgbClr val="FFFF00"/>
              </a:highlight>
              <a:latin typeface="Courier New"/>
              <a:ea typeface="Courier New"/>
              <a:cs typeface="Courier New"/>
              <a:sym typeface="Courier New"/>
            </a:endParaRPr>
          </a:p>
          <a:p>
            <a:pPr indent="0" lvl="0" marL="0" rtl="0" algn="l">
              <a:spcBef>
                <a:spcPts val="1200"/>
              </a:spcBef>
              <a:spcAft>
                <a:spcPts val="1200"/>
              </a:spcAft>
              <a:buNone/>
            </a:pPr>
            <a:r>
              <a:t/>
            </a:r>
            <a:endParaRPr/>
          </a:p>
        </p:txBody>
      </p:sp>
      <p:pic>
        <p:nvPicPr>
          <p:cNvPr id="284" name="Google Shape;284;p36"/>
          <p:cNvPicPr preferRelativeResize="0"/>
          <p:nvPr/>
        </p:nvPicPr>
        <p:blipFill>
          <a:blip r:embed="rId3">
            <a:alphaModFix/>
          </a:blip>
          <a:stretch>
            <a:fillRect/>
          </a:stretch>
        </p:blipFill>
        <p:spPr>
          <a:xfrm>
            <a:off x="7395650" y="3131622"/>
            <a:ext cx="1494650" cy="18459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 Morgan's Laws: Example</a:t>
            </a:r>
            <a:endParaRPr/>
          </a:p>
        </p:txBody>
      </p:sp>
      <p:sp>
        <p:nvSpPr>
          <p:cNvPr id="290" name="Google Shape;290;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b="1" lang="en">
                <a:latin typeface="Courier New"/>
                <a:ea typeface="Courier New"/>
                <a:cs typeface="Courier New"/>
                <a:sym typeface="Courier New"/>
              </a:rPr>
              <a:t>YOU: I'm leaving for school!</a:t>
            </a:r>
            <a:endParaRPr b="1">
              <a:latin typeface="Courier New"/>
              <a:ea typeface="Courier New"/>
              <a:cs typeface="Courier New"/>
              <a:sym typeface="Courier New"/>
            </a:endParaRPr>
          </a:p>
          <a:p>
            <a:pPr indent="457200" lvl="0" marL="0" rtl="0" algn="l">
              <a:spcBef>
                <a:spcPts val="1200"/>
              </a:spcBef>
              <a:spcAft>
                <a:spcPts val="0"/>
              </a:spcAft>
              <a:buNone/>
            </a:pPr>
            <a:r>
              <a:rPr b="1" lang="en">
                <a:latin typeface="Courier New"/>
                <a:ea typeface="Courier New"/>
                <a:cs typeface="Courier New"/>
                <a:sym typeface="Courier New"/>
              </a:rPr>
              <a:t>MOM: Let's make sure you have everything.</a:t>
            </a:r>
            <a:endParaRPr b="1">
              <a:latin typeface="Courier New"/>
              <a:ea typeface="Courier New"/>
              <a:cs typeface="Courier New"/>
              <a:sym typeface="Courier New"/>
            </a:endParaRPr>
          </a:p>
          <a:p>
            <a:pPr indent="457200" lvl="0" marL="0" rtl="0" algn="l">
              <a:spcBef>
                <a:spcPts val="1200"/>
              </a:spcBef>
              <a:spcAft>
                <a:spcPts val="0"/>
              </a:spcAft>
              <a:buNone/>
            </a:pPr>
            <a:r>
              <a:rPr b="1" lang="en">
                <a:latin typeface="Courier New"/>
                <a:ea typeface="Courier New"/>
                <a:cs typeface="Courier New"/>
                <a:sym typeface="Courier New"/>
              </a:rPr>
              <a:t>MOM: Do you have both your phone and your lunch?</a:t>
            </a:r>
            <a:endParaRPr b="1">
              <a:latin typeface="Courier New"/>
              <a:ea typeface="Courier New"/>
              <a:cs typeface="Courier New"/>
              <a:sym typeface="Courier New"/>
            </a:endParaRPr>
          </a:p>
          <a:p>
            <a:pPr indent="457200" lvl="0" marL="0" rtl="0" algn="l">
              <a:spcBef>
                <a:spcPts val="1200"/>
              </a:spcBef>
              <a:spcAft>
                <a:spcPts val="0"/>
              </a:spcAft>
              <a:buNone/>
            </a:pPr>
            <a:r>
              <a:rPr b="1" lang="en">
                <a:latin typeface="Courier New"/>
                <a:ea typeface="Courier New"/>
                <a:cs typeface="Courier New"/>
                <a:sym typeface="Courier New"/>
              </a:rPr>
              <a:t>	  </a:t>
            </a:r>
            <a:r>
              <a:rPr b="1" lang="en">
                <a:solidFill>
                  <a:srgbClr val="FF0000"/>
                </a:solidFill>
                <a:latin typeface="Courier New"/>
                <a:ea typeface="Courier New"/>
                <a:cs typeface="Courier New"/>
                <a:sym typeface="Courier New"/>
              </a:rPr>
              <a:t>(is phone &amp;&amp; lunch true?)</a:t>
            </a:r>
            <a:endParaRPr b="1">
              <a:solidFill>
                <a:srgbClr val="FF0000"/>
              </a:solidFill>
              <a:latin typeface="Courier New"/>
              <a:ea typeface="Courier New"/>
              <a:cs typeface="Courier New"/>
              <a:sym typeface="Courier New"/>
            </a:endParaRPr>
          </a:p>
          <a:p>
            <a:pPr indent="457200" lvl="0" marL="0" rtl="0" algn="l">
              <a:spcBef>
                <a:spcPts val="1200"/>
              </a:spcBef>
              <a:spcAft>
                <a:spcPts val="0"/>
              </a:spcAft>
              <a:buNone/>
            </a:pPr>
            <a:r>
              <a:rPr b="1" lang="en">
                <a:latin typeface="Courier New"/>
                <a:ea typeface="Courier New"/>
                <a:cs typeface="Courier New"/>
                <a:sym typeface="Courier New"/>
              </a:rPr>
              <a:t>YOU: No. </a:t>
            </a:r>
            <a:r>
              <a:rPr b="1" lang="en">
                <a:solidFill>
                  <a:srgbClr val="FF0000"/>
                </a:solidFill>
                <a:latin typeface="Courier New"/>
                <a:ea typeface="Courier New"/>
                <a:cs typeface="Courier New"/>
                <a:sym typeface="Courier New"/>
              </a:rPr>
              <a:t>!(phone &amp;&amp; lunch) is true</a:t>
            </a:r>
            <a:endParaRPr b="1">
              <a:solidFill>
                <a:srgbClr val="FF0000"/>
              </a:solidFill>
              <a:latin typeface="Courier New"/>
              <a:ea typeface="Courier New"/>
              <a:cs typeface="Courier New"/>
              <a:sym typeface="Courier New"/>
            </a:endParaRPr>
          </a:p>
          <a:p>
            <a:pPr indent="457200" lvl="0" marL="0" rtl="0" algn="l">
              <a:spcBef>
                <a:spcPts val="1200"/>
              </a:spcBef>
              <a:spcAft>
                <a:spcPts val="0"/>
              </a:spcAft>
              <a:buNone/>
            </a:pPr>
            <a:r>
              <a:rPr b="1" lang="en">
                <a:latin typeface="Courier New"/>
                <a:ea typeface="Courier New"/>
                <a:cs typeface="Courier New"/>
                <a:sym typeface="Courier New"/>
              </a:rPr>
              <a:t>MOM: What are you missing, your phone? Your lunch? Both?</a:t>
            </a:r>
            <a:endParaRPr b="1">
              <a:latin typeface="Courier New"/>
              <a:ea typeface="Courier New"/>
              <a:cs typeface="Courier New"/>
              <a:sym typeface="Courier New"/>
            </a:endParaRPr>
          </a:p>
          <a:p>
            <a:pPr indent="457200" lvl="0" marL="914400" rtl="0" algn="l">
              <a:spcBef>
                <a:spcPts val="1200"/>
              </a:spcBef>
              <a:spcAft>
                <a:spcPts val="1200"/>
              </a:spcAft>
              <a:buNone/>
            </a:pPr>
            <a:r>
              <a:rPr b="1" lang="en">
                <a:solidFill>
                  <a:srgbClr val="FF0000"/>
                </a:solidFill>
                <a:latin typeface="Courier New"/>
                <a:ea typeface="Courier New"/>
                <a:cs typeface="Courier New"/>
                <a:sym typeface="Courier New"/>
              </a:rPr>
              <a:t>!phone || !lunch is true</a:t>
            </a:r>
            <a:endParaRPr b="1">
              <a:solidFill>
                <a:srgbClr val="FF0000"/>
              </a:solidFill>
              <a:latin typeface="Courier New"/>
              <a:ea typeface="Courier New"/>
              <a:cs typeface="Courier New"/>
              <a:sym typeface="Courier New"/>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 Morgan's Laws: Truth Tables</a:t>
            </a:r>
            <a:endParaRPr/>
          </a:p>
        </p:txBody>
      </p:sp>
      <p:sp>
        <p:nvSpPr>
          <p:cNvPr id="296" name="Google Shape;296;p38"/>
          <p:cNvSpPr txBox="1"/>
          <p:nvPr>
            <p:ph idx="1" type="body"/>
          </p:nvPr>
        </p:nvSpPr>
        <p:spPr>
          <a:xfrm>
            <a:off x="311700" y="1152475"/>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a:latin typeface="Courier New"/>
                <a:ea typeface="Courier New"/>
                <a:cs typeface="Courier New"/>
                <a:sym typeface="Courier New"/>
              </a:rPr>
              <a:t>!(phone &amp;&amp; lunch) = !phone || !lunch</a:t>
            </a:r>
            <a:endParaRPr/>
          </a:p>
        </p:txBody>
      </p:sp>
      <p:graphicFrame>
        <p:nvGraphicFramePr>
          <p:cNvPr id="297" name="Google Shape;297;p38"/>
          <p:cNvGraphicFramePr/>
          <p:nvPr/>
        </p:nvGraphicFramePr>
        <p:xfrm>
          <a:off x="952500" y="1809750"/>
          <a:ext cx="3000000" cy="3000000"/>
        </p:xfrm>
        <a:graphic>
          <a:graphicData uri="http://schemas.openxmlformats.org/drawingml/2006/table">
            <a:tbl>
              <a:tblPr>
                <a:noFill/>
                <a:tableStyleId>{EA40CCF9-9D88-483E-B4F8-1E049338459B}</a:tableStyleId>
              </a:tblPr>
              <a:tblGrid>
                <a:gridCol w="1406050"/>
                <a:gridCol w="1453150"/>
                <a:gridCol w="2388375"/>
                <a:gridCol w="1991425"/>
              </a:tblGrid>
              <a:tr h="614550">
                <a:tc>
                  <a:txBody>
                    <a:bodyPr/>
                    <a:lstStyle/>
                    <a:p>
                      <a:pPr indent="0" lvl="0" marL="0" rtl="0" algn="l">
                        <a:spcBef>
                          <a:spcPts val="0"/>
                        </a:spcBef>
                        <a:spcAft>
                          <a:spcPts val="0"/>
                        </a:spcAft>
                        <a:buNone/>
                      </a:pPr>
                      <a:r>
                        <a:rPr b="1" lang="en">
                          <a:latin typeface="Courier New"/>
                          <a:ea typeface="Courier New"/>
                          <a:cs typeface="Courier New"/>
                          <a:sym typeface="Courier New"/>
                        </a:rPr>
                        <a:t>phone</a:t>
                      </a:r>
                      <a:endParaRPr b="1">
                        <a:latin typeface="Courier New"/>
                        <a:ea typeface="Courier New"/>
                        <a:cs typeface="Courier New"/>
                        <a:sym typeface="Courier New"/>
                      </a:endParaRPr>
                    </a:p>
                  </a:txBody>
                  <a:tcPr marT="91425" marB="91425" marR="91425" marL="91425">
                    <a:solidFill>
                      <a:schemeClr val="lt2"/>
                    </a:solidFill>
                  </a:tcPr>
                </a:tc>
                <a:tc>
                  <a:txBody>
                    <a:bodyPr/>
                    <a:lstStyle/>
                    <a:p>
                      <a:pPr indent="0" lvl="0" marL="0" rtl="0" algn="l">
                        <a:spcBef>
                          <a:spcPts val="0"/>
                        </a:spcBef>
                        <a:spcAft>
                          <a:spcPts val="0"/>
                        </a:spcAft>
                        <a:buNone/>
                      </a:pPr>
                      <a:r>
                        <a:rPr b="1" lang="en">
                          <a:latin typeface="Courier New"/>
                          <a:ea typeface="Courier New"/>
                          <a:cs typeface="Courier New"/>
                          <a:sym typeface="Courier New"/>
                        </a:rPr>
                        <a:t>lunch</a:t>
                      </a:r>
                      <a:endParaRPr b="1">
                        <a:latin typeface="Courier New"/>
                        <a:ea typeface="Courier New"/>
                        <a:cs typeface="Courier New"/>
                        <a:sym typeface="Courier New"/>
                      </a:endParaRPr>
                    </a:p>
                  </a:txBody>
                  <a:tcPr marT="91425" marB="91425" marR="91425" marL="91425">
                    <a:solidFill>
                      <a:schemeClr val="lt2"/>
                    </a:solidFill>
                  </a:tcPr>
                </a:tc>
                <a:tc>
                  <a:txBody>
                    <a:bodyPr/>
                    <a:lstStyle/>
                    <a:p>
                      <a:pPr indent="0" lvl="0" marL="0" rtl="0" algn="l">
                        <a:spcBef>
                          <a:spcPts val="0"/>
                        </a:spcBef>
                        <a:spcAft>
                          <a:spcPts val="0"/>
                        </a:spcAft>
                        <a:buNone/>
                      </a:pPr>
                      <a:r>
                        <a:rPr b="1" lang="en">
                          <a:latin typeface="Courier New"/>
                          <a:ea typeface="Courier New"/>
                          <a:cs typeface="Courier New"/>
                          <a:sym typeface="Courier New"/>
                        </a:rPr>
                        <a:t>!(phone &amp;&amp; lunch)</a:t>
                      </a:r>
                      <a:endParaRPr b="1">
                        <a:latin typeface="Courier New"/>
                        <a:ea typeface="Courier New"/>
                        <a:cs typeface="Courier New"/>
                        <a:sym typeface="Courier New"/>
                      </a:endParaRPr>
                    </a:p>
                  </a:txBody>
                  <a:tcPr marT="91425" marB="91425" marR="91425" marL="91425">
                    <a:solidFill>
                      <a:schemeClr val="lt2"/>
                    </a:solidFill>
                  </a:tcPr>
                </a:tc>
                <a:tc>
                  <a:txBody>
                    <a:bodyPr/>
                    <a:lstStyle/>
                    <a:p>
                      <a:pPr indent="0" lvl="0" marL="0" rtl="0" algn="l">
                        <a:spcBef>
                          <a:spcPts val="0"/>
                        </a:spcBef>
                        <a:spcAft>
                          <a:spcPts val="0"/>
                        </a:spcAft>
                        <a:buNone/>
                      </a:pPr>
                      <a:r>
                        <a:rPr b="1" lang="en">
                          <a:latin typeface="Courier New"/>
                          <a:ea typeface="Courier New"/>
                          <a:cs typeface="Courier New"/>
                          <a:sym typeface="Courier New"/>
                        </a:rPr>
                        <a:t>!phone || !lunch</a:t>
                      </a:r>
                      <a:endParaRPr b="1">
                        <a:latin typeface="Courier New"/>
                        <a:ea typeface="Courier New"/>
                        <a:cs typeface="Courier New"/>
                        <a:sym typeface="Courier New"/>
                      </a:endParaRPr>
                    </a:p>
                  </a:txBody>
                  <a:tcPr marT="91425" marB="91425" marR="91425" marL="91425">
                    <a:solidFill>
                      <a:schemeClr val="lt2"/>
                    </a:solidFill>
                  </a:tcPr>
                </a:tc>
              </a:tr>
              <a:tr h="614550">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!(F &amp;&amp; F) → !F → </a:t>
                      </a:r>
                      <a:r>
                        <a:rPr b="1" lang="en"/>
                        <a:t>T</a:t>
                      </a:r>
                      <a:endParaRPr b="1"/>
                    </a:p>
                  </a:txBody>
                  <a:tcPr marT="91425" marB="91425" marR="91425" marL="91425"/>
                </a:tc>
                <a:tc>
                  <a:txBody>
                    <a:bodyPr/>
                    <a:lstStyle/>
                    <a:p>
                      <a:pPr indent="0" lvl="0" marL="0" rtl="0" algn="l">
                        <a:spcBef>
                          <a:spcPts val="0"/>
                        </a:spcBef>
                        <a:spcAft>
                          <a:spcPts val="0"/>
                        </a:spcAft>
                        <a:buNone/>
                      </a:pPr>
                      <a:r>
                        <a:rPr lang="en"/>
                        <a:t>!F || !F → T || T → </a:t>
                      </a:r>
                      <a:r>
                        <a:rPr b="1" lang="en"/>
                        <a:t>T</a:t>
                      </a:r>
                      <a:endParaRPr b="1"/>
                    </a:p>
                  </a:txBody>
                  <a:tcPr marT="91425" marB="91425" marR="91425" marL="91425"/>
                </a:tc>
              </a:tr>
              <a:tr h="614550">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!(F &amp;&amp; T) → !F → </a:t>
                      </a:r>
                      <a:r>
                        <a:rPr b="1" lang="en"/>
                        <a:t>T</a:t>
                      </a:r>
                      <a:endParaRPr b="1"/>
                    </a:p>
                  </a:txBody>
                  <a:tcPr marT="91425" marB="91425" marR="91425" marL="91425"/>
                </a:tc>
                <a:tc>
                  <a:txBody>
                    <a:bodyPr/>
                    <a:lstStyle/>
                    <a:p>
                      <a:pPr indent="0" lvl="0" marL="0" rtl="0" algn="l">
                        <a:spcBef>
                          <a:spcPts val="0"/>
                        </a:spcBef>
                        <a:spcAft>
                          <a:spcPts val="0"/>
                        </a:spcAft>
                        <a:buNone/>
                      </a:pPr>
                      <a:r>
                        <a:rPr lang="en"/>
                        <a:t>!F || !T → T || F → </a:t>
                      </a:r>
                      <a:r>
                        <a:rPr b="1" lang="en"/>
                        <a:t>T</a:t>
                      </a:r>
                      <a:endParaRPr b="1"/>
                    </a:p>
                  </a:txBody>
                  <a:tcPr marT="91425" marB="91425" marR="91425" marL="91425"/>
                </a:tc>
              </a:tr>
              <a:tr h="614550">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!(T &amp;&amp; F) → !F → </a:t>
                      </a:r>
                      <a:r>
                        <a:rPr b="1" lang="en"/>
                        <a:t>T</a:t>
                      </a:r>
                      <a:endParaRPr b="1"/>
                    </a:p>
                  </a:txBody>
                  <a:tcPr marT="91425" marB="91425" marR="91425" marL="91425"/>
                </a:tc>
                <a:tc>
                  <a:txBody>
                    <a:bodyPr/>
                    <a:lstStyle/>
                    <a:p>
                      <a:pPr indent="0" lvl="0" marL="0" rtl="0" algn="l">
                        <a:spcBef>
                          <a:spcPts val="0"/>
                        </a:spcBef>
                        <a:spcAft>
                          <a:spcPts val="0"/>
                        </a:spcAft>
                        <a:buNone/>
                      </a:pPr>
                      <a:r>
                        <a:rPr lang="en"/>
                        <a:t>!T || !F → F || T → </a:t>
                      </a:r>
                      <a:r>
                        <a:rPr b="1" lang="en"/>
                        <a:t>T</a:t>
                      </a:r>
                      <a:endParaRPr b="1"/>
                    </a:p>
                  </a:txBody>
                  <a:tcPr marT="91425" marB="91425" marR="91425" marL="91425"/>
                </a:tc>
              </a:tr>
              <a:tr h="614550">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!(T &amp;&amp; T) → !T → </a:t>
                      </a:r>
                      <a:r>
                        <a:rPr b="1" lang="en"/>
                        <a:t>F</a:t>
                      </a:r>
                      <a:endParaRPr b="1"/>
                    </a:p>
                  </a:txBody>
                  <a:tcPr marT="91425" marB="91425" marR="91425" marL="91425"/>
                </a:tc>
                <a:tc>
                  <a:txBody>
                    <a:bodyPr/>
                    <a:lstStyle/>
                    <a:p>
                      <a:pPr indent="0" lvl="0" marL="0" rtl="0" algn="l">
                        <a:spcBef>
                          <a:spcPts val="0"/>
                        </a:spcBef>
                        <a:spcAft>
                          <a:spcPts val="0"/>
                        </a:spcAft>
                        <a:buNone/>
                      </a:pPr>
                      <a:r>
                        <a:rPr lang="en"/>
                        <a:t>!T || !T → F || F → </a:t>
                      </a:r>
                      <a:r>
                        <a:rPr b="1" lang="en"/>
                        <a:t>F</a:t>
                      </a:r>
                      <a:endParaRPr b="1"/>
                    </a:p>
                  </a:txBody>
                  <a:tcPr marT="91425" marB="91425" marR="91425" marL="91425"/>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 Morgan's Laws: Example</a:t>
            </a:r>
            <a:endParaRPr/>
          </a:p>
        </p:txBody>
      </p:sp>
      <p:sp>
        <p:nvSpPr>
          <p:cNvPr id="303" name="Google Shape;303;p39"/>
          <p:cNvSpPr txBox="1"/>
          <p:nvPr>
            <p:ph idx="1" type="body"/>
          </p:nvPr>
        </p:nvSpPr>
        <p:spPr>
          <a:xfrm>
            <a:off x="311700" y="1152475"/>
            <a:ext cx="8520600" cy="378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latin typeface="Courier New"/>
                <a:ea typeface="Courier New"/>
                <a:cs typeface="Courier New"/>
                <a:sym typeface="Courier New"/>
              </a:rPr>
              <a:t>!(a &amp;&amp; b) = !a || !b</a:t>
            </a:r>
            <a:endParaRPr b="1">
              <a:latin typeface="Courier New"/>
              <a:ea typeface="Courier New"/>
              <a:cs typeface="Courier New"/>
              <a:sym typeface="Courier New"/>
            </a:endParaRPr>
          </a:p>
          <a:p>
            <a:pPr indent="0" lvl="0" marL="0" rtl="0" algn="l">
              <a:spcBef>
                <a:spcPts val="1200"/>
              </a:spcBef>
              <a:spcAft>
                <a:spcPts val="0"/>
              </a:spcAft>
              <a:buNone/>
            </a:pPr>
            <a:r>
              <a:rPr lang="en"/>
              <a:t>You must do pull-ups AND run a mile to complete the fitness test.</a:t>
            </a:r>
            <a:endParaRPr/>
          </a:p>
          <a:p>
            <a:pPr indent="457200" lvl="0" marL="0" rtl="0" algn="l">
              <a:spcBef>
                <a:spcPts val="1200"/>
              </a:spcBef>
              <a:spcAft>
                <a:spcPts val="0"/>
              </a:spcAft>
              <a:buNone/>
            </a:pPr>
            <a:r>
              <a:rPr lang="en">
                <a:latin typeface="Courier New"/>
                <a:ea typeface="Courier New"/>
                <a:cs typeface="Courier New"/>
                <a:sym typeface="Courier New"/>
              </a:rPr>
              <a:t>if (!(</a:t>
            </a:r>
            <a:r>
              <a:rPr lang="en">
                <a:latin typeface="Courier New"/>
                <a:ea typeface="Courier New"/>
                <a:cs typeface="Courier New"/>
                <a:sym typeface="Courier New"/>
              </a:rPr>
              <a:t>completedPullUps</a:t>
            </a:r>
            <a:r>
              <a:rPr lang="en">
                <a:latin typeface="Courier New"/>
                <a:ea typeface="Courier New"/>
                <a:cs typeface="Courier New"/>
                <a:sym typeface="Courier New"/>
              </a:rPr>
              <a:t> &amp;&amp; </a:t>
            </a:r>
            <a:r>
              <a:rPr lang="en">
                <a:latin typeface="Courier New"/>
                <a:ea typeface="Courier New"/>
                <a:cs typeface="Courier New"/>
                <a:sym typeface="Courier New"/>
              </a:rPr>
              <a:t>completedOneMileRun</a:t>
            </a:r>
            <a:r>
              <a:rPr lang="en">
                <a:latin typeface="Courier New"/>
                <a:ea typeface="Courier New"/>
                <a:cs typeface="Courier New"/>
                <a:sym typeface="Courier New"/>
              </a:rPr>
              <a:t>)) {</a:t>
            </a:r>
            <a:br>
              <a:rPr lang="en">
                <a:latin typeface="Courier New"/>
                <a:ea typeface="Courier New"/>
                <a:cs typeface="Courier New"/>
                <a:sym typeface="Courier New"/>
              </a:rPr>
            </a:br>
            <a:r>
              <a:rPr lang="en">
                <a:latin typeface="Courier New"/>
                <a:ea typeface="Courier New"/>
                <a:cs typeface="Courier New"/>
                <a:sym typeface="Courier New"/>
              </a:rPr>
              <a:t>		System.out.println(“You are not yet done with your fitness test!");</a:t>
            </a:r>
            <a:br>
              <a:rPr lang="en">
                <a:latin typeface="Courier New"/>
                <a:ea typeface="Courier New"/>
                <a:cs typeface="Courier New"/>
                <a:sym typeface="Courier New"/>
              </a:rPr>
            </a:br>
            <a:r>
              <a:rPr lang="en">
                <a:latin typeface="Courier New"/>
                <a:ea typeface="Courier New"/>
                <a:cs typeface="Courier New"/>
                <a:sym typeface="Courier New"/>
              </a:rPr>
              <a:t>	}</a:t>
            </a:r>
            <a:endParaRPr>
              <a:latin typeface="Courier New"/>
              <a:ea typeface="Courier New"/>
              <a:cs typeface="Courier New"/>
              <a:sym typeface="Courier New"/>
            </a:endParaRPr>
          </a:p>
          <a:p>
            <a:pPr indent="0" lvl="0" marL="0" rtl="0" algn="l">
              <a:spcBef>
                <a:spcPts val="1200"/>
              </a:spcBef>
              <a:spcAft>
                <a:spcPts val="0"/>
              </a:spcAft>
              <a:buNone/>
            </a:pPr>
            <a:r>
              <a:rPr lang="en"/>
              <a:t>is the same as</a:t>
            </a:r>
            <a:endParaRPr/>
          </a:p>
          <a:p>
            <a:pPr indent="457200" lvl="0" marL="0" rtl="0" algn="l">
              <a:spcBef>
                <a:spcPts val="1200"/>
              </a:spcBef>
              <a:spcAft>
                <a:spcPts val="1200"/>
              </a:spcAft>
              <a:buNone/>
            </a:pPr>
            <a:r>
              <a:rPr lang="en">
                <a:latin typeface="Courier New"/>
                <a:ea typeface="Courier New"/>
                <a:cs typeface="Courier New"/>
                <a:sym typeface="Courier New"/>
              </a:rPr>
              <a:t>if (!</a:t>
            </a:r>
            <a:r>
              <a:rPr lang="en">
                <a:latin typeface="Courier New"/>
                <a:ea typeface="Courier New"/>
                <a:cs typeface="Courier New"/>
                <a:sym typeface="Courier New"/>
              </a:rPr>
              <a:t>completedPullUps</a:t>
            </a:r>
            <a:r>
              <a:rPr lang="en">
                <a:latin typeface="Courier New"/>
                <a:ea typeface="Courier New"/>
                <a:cs typeface="Courier New"/>
                <a:sym typeface="Courier New"/>
              </a:rPr>
              <a:t> || !</a:t>
            </a:r>
            <a:r>
              <a:rPr lang="en">
                <a:latin typeface="Courier New"/>
                <a:ea typeface="Courier New"/>
                <a:cs typeface="Courier New"/>
                <a:sym typeface="Courier New"/>
              </a:rPr>
              <a:t>completedOneMileRun</a:t>
            </a:r>
            <a:r>
              <a:rPr lang="en">
                <a:latin typeface="Courier New"/>
                <a:ea typeface="Courier New"/>
                <a:cs typeface="Courier New"/>
                <a:sym typeface="Courier New"/>
              </a:rPr>
              <a:t>) {</a:t>
            </a:r>
            <a:br>
              <a:rPr lang="en">
                <a:latin typeface="Courier New"/>
                <a:ea typeface="Courier New"/>
                <a:cs typeface="Courier New"/>
                <a:sym typeface="Courier New"/>
              </a:rPr>
            </a:br>
            <a:r>
              <a:rPr lang="en">
                <a:latin typeface="Courier New"/>
                <a:ea typeface="Courier New"/>
                <a:cs typeface="Courier New"/>
                <a:sym typeface="Courier New"/>
              </a:rPr>
              <a:t>		System.out.println(“You are not yet done with your fitness test!”);</a:t>
            </a:r>
            <a:br>
              <a:rPr lang="en">
                <a:latin typeface="Courier New"/>
                <a:ea typeface="Courier New"/>
                <a:cs typeface="Courier New"/>
                <a:sym typeface="Courier New"/>
              </a:rPr>
            </a:br>
            <a:r>
              <a:rPr lang="en">
                <a:latin typeface="Courier New"/>
                <a:ea typeface="Courier New"/>
                <a:cs typeface="Courier New"/>
                <a:sym typeface="Courier New"/>
              </a:rPr>
              <a:t>	}</a:t>
            </a:r>
            <a:endParaRPr>
              <a:latin typeface="Courier New"/>
              <a:ea typeface="Courier New"/>
              <a:cs typeface="Courier New"/>
              <a:sym typeface="Courier New"/>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 Morgan's Laws: Example</a:t>
            </a:r>
            <a:endParaRPr/>
          </a:p>
        </p:txBody>
      </p:sp>
      <p:sp>
        <p:nvSpPr>
          <p:cNvPr id="309" name="Google Shape;309;p40"/>
          <p:cNvSpPr txBox="1"/>
          <p:nvPr>
            <p:ph idx="1" type="body"/>
          </p:nvPr>
        </p:nvSpPr>
        <p:spPr>
          <a:xfrm>
            <a:off x="311700" y="1152475"/>
            <a:ext cx="8520600" cy="3771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latin typeface="Courier New"/>
                <a:ea typeface="Courier New"/>
                <a:cs typeface="Courier New"/>
                <a:sym typeface="Courier New"/>
              </a:rPr>
              <a:t>!(a &amp;&amp; b) = !a || !b</a:t>
            </a:r>
            <a:endParaRPr b="1">
              <a:latin typeface="Courier New"/>
              <a:ea typeface="Courier New"/>
              <a:cs typeface="Courier New"/>
              <a:sym typeface="Courier New"/>
            </a:endParaRPr>
          </a:p>
          <a:p>
            <a:pPr indent="0" lvl="0" marL="0" rtl="0" algn="l">
              <a:spcBef>
                <a:spcPts val="1200"/>
              </a:spcBef>
              <a:spcAft>
                <a:spcPts val="0"/>
              </a:spcAft>
              <a:buNone/>
            </a:pPr>
            <a:r>
              <a:rPr lang="en"/>
              <a:t>You must sign a waiver AND show your ID at the front desk to come in to the gym.</a:t>
            </a:r>
            <a:endParaRPr/>
          </a:p>
          <a:p>
            <a:pPr indent="457200" lvl="0" marL="0" rtl="0" algn="l">
              <a:spcBef>
                <a:spcPts val="1200"/>
              </a:spcBef>
              <a:spcAft>
                <a:spcPts val="0"/>
              </a:spcAft>
              <a:buNone/>
            </a:pPr>
            <a:r>
              <a:rPr lang="en">
                <a:latin typeface="Courier New"/>
                <a:ea typeface="Courier New"/>
                <a:cs typeface="Courier New"/>
                <a:sym typeface="Courier New"/>
              </a:rPr>
              <a:t>if (!(signedWaiver &amp;&amp; shownID)) {</a:t>
            </a:r>
            <a:br>
              <a:rPr lang="en">
                <a:latin typeface="Courier New"/>
                <a:ea typeface="Courier New"/>
                <a:cs typeface="Courier New"/>
                <a:sym typeface="Courier New"/>
              </a:rPr>
            </a:br>
            <a:r>
              <a:rPr lang="en">
                <a:latin typeface="Courier New"/>
                <a:ea typeface="Courier New"/>
                <a:cs typeface="Courier New"/>
                <a:sym typeface="Courier New"/>
              </a:rPr>
              <a:t>		System.out.println(“You must sign a waiver and show ID to enter gym.");</a:t>
            </a:r>
            <a:br>
              <a:rPr lang="en">
                <a:latin typeface="Courier New"/>
                <a:ea typeface="Courier New"/>
                <a:cs typeface="Courier New"/>
                <a:sym typeface="Courier New"/>
              </a:rPr>
            </a:br>
            <a:r>
              <a:rPr lang="en">
                <a:latin typeface="Courier New"/>
                <a:ea typeface="Courier New"/>
                <a:cs typeface="Courier New"/>
                <a:sym typeface="Courier New"/>
              </a:rPr>
              <a:t>	}</a:t>
            </a:r>
            <a:endParaRPr>
              <a:latin typeface="Courier New"/>
              <a:ea typeface="Courier New"/>
              <a:cs typeface="Courier New"/>
              <a:sym typeface="Courier New"/>
            </a:endParaRPr>
          </a:p>
          <a:p>
            <a:pPr indent="0" lvl="0" marL="0" rtl="0" algn="l">
              <a:spcBef>
                <a:spcPts val="1200"/>
              </a:spcBef>
              <a:spcAft>
                <a:spcPts val="0"/>
              </a:spcAft>
              <a:buNone/>
            </a:pPr>
            <a:r>
              <a:rPr lang="en"/>
              <a:t>is the same as</a:t>
            </a:r>
            <a:endParaRPr/>
          </a:p>
          <a:p>
            <a:pPr indent="457200" lvl="0" marL="0" rtl="0" algn="l">
              <a:spcBef>
                <a:spcPts val="1200"/>
              </a:spcBef>
              <a:spcAft>
                <a:spcPts val="1200"/>
              </a:spcAft>
              <a:buNone/>
            </a:pPr>
            <a:r>
              <a:rPr lang="en">
                <a:latin typeface="Courier New"/>
                <a:ea typeface="Courier New"/>
                <a:cs typeface="Courier New"/>
                <a:sym typeface="Courier New"/>
              </a:rPr>
              <a:t>if (!signedWaiver || !shownID) {</a:t>
            </a:r>
            <a:br>
              <a:rPr lang="en">
                <a:latin typeface="Courier New"/>
                <a:ea typeface="Courier New"/>
                <a:cs typeface="Courier New"/>
                <a:sym typeface="Courier New"/>
              </a:rPr>
            </a:br>
            <a:r>
              <a:rPr lang="en">
                <a:latin typeface="Courier New"/>
                <a:ea typeface="Courier New"/>
                <a:cs typeface="Courier New"/>
                <a:sym typeface="Courier New"/>
              </a:rPr>
              <a:t>		System.out.println(“</a:t>
            </a:r>
            <a:r>
              <a:rPr lang="en">
                <a:latin typeface="Courier New"/>
                <a:ea typeface="Courier New"/>
                <a:cs typeface="Courier New"/>
                <a:sym typeface="Courier New"/>
              </a:rPr>
              <a:t>You must sign a waiver and show ID to enter gym.</a:t>
            </a:r>
            <a:r>
              <a:rPr lang="en">
                <a:latin typeface="Courier New"/>
                <a:ea typeface="Courier New"/>
                <a:cs typeface="Courier New"/>
                <a:sym typeface="Courier New"/>
              </a:rPr>
              <a:t>”);</a:t>
            </a:r>
            <a:br>
              <a:rPr lang="en">
                <a:latin typeface="Courier New"/>
                <a:ea typeface="Courier New"/>
                <a:cs typeface="Courier New"/>
                <a:sym typeface="Courier New"/>
              </a:rPr>
            </a:br>
            <a:r>
              <a:rPr lang="en">
                <a:latin typeface="Courier New"/>
                <a:ea typeface="Courier New"/>
                <a:cs typeface="Courier New"/>
                <a:sym typeface="Courier New"/>
              </a:rPr>
              <a:t>	}</a:t>
            </a:r>
            <a:endParaRPr>
              <a:latin typeface="Courier New"/>
              <a:ea typeface="Courier New"/>
              <a:cs typeface="Courier New"/>
              <a:sym typeface="Courier New"/>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 Morgan's Laws: Example</a:t>
            </a:r>
            <a:endParaRPr/>
          </a:p>
        </p:txBody>
      </p:sp>
      <p:sp>
        <p:nvSpPr>
          <p:cNvPr id="315" name="Google Shape;315;p41"/>
          <p:cNvSpPr txBox="1"/>
          <p:nvPr>
            <p:ph idx="1" type="body"/>
          </p:nvPr>
        </p:nvSpPr>
        <p:spPr>
          <a:xfrm>
            <a:off x="311700" y="1152475"/>
            <a:ext cx="8520600" cy="3762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latin typeface="Courier New"/>
                <a:ea typeface="Courier New"/>
                <a:cs typeface="Courier New"/>
                <a:sym typeface="Courier New"/>
              </a:rPr>
              <a:t>!(a || b) = !a &amp;&amp; !b</a:t>
            </a:r>
            <a:endParaRPr b="1">
              <a:latin typeface="Courier New"/>
              <a:ea typeface="Courier New"/>
              <a:cs typeface="Courier New"/>
              <a:sym typeface="Courier New"/>
            </a:endParaRPr>
          </a:p>
          <a:p>
            <a:pPr indent="0" lvl="0" marL="0" rtl="0" algn="l">
              <a:spcBef>
                <a:spcPts val="1200"/>
              </a:spcBef>
              <a:spcAft>
                <a:spcPts val="0"/>
              </a:spcAft>
              <a:buNone/>
            </a:pPr>
            <a:r>
              <a:rPr lang="en"/>
              <a:t>You must show a </a:t>
            </a:r>
            <a:r>
              <a:rPr lang="en"/>
              <a:t>paper </a:t>
            </a:r>
            <a:r>
              <a:rPr lang="en"/>
              <a:t>vaccine card or vaccination proof on your phone, to enter.</a:t>
            </a:r>
            <a:endParaRPr/>
          </a:p>
          <a:p>
            <a:pPr indent="457200" lvl="0" marL="0" rtl="0" algn="l">
              <a:spcBef>
                <a:spcPts val="1200"/>
              </a:spcBef>
              <a:spcAft>
                <a:spcPts val="0"/>
              </a:spcAft>
              <a:buNone/>
            </a:pPr>
            <a:r>
              <a:rPr lang="en">
                <a:latin typeface="Courier New"/>
                <a:ea typeface="Courier New"/>
                <a:cs typeface="Courier New"/>
                <a:sym typeface="Courier New"/>
              </a:rPr>
              <a:t>if (!(hasVaccinePaperCard || hasVaccineProofOnPhone)) {</a:t>
            </a:r>
            <a:br>
              <a:rPr lang="en">
                <a:latin typeface="Courier New"/>
                <a:ea typeface="Courier New"/>
                <a:cs typeface="Courier New"/>
                <a:sym typeface="Courier New"/>
              </a:rPr>
            </a:br>
            <a:r>
              <a:rPr lang="en">
                <a:latin typeface="Courier New"/>
                <a:ea typeface="Courier New"/>
                <a:cs typeface="Courier New"/>
                <a:sym typeface="Courier New"/>
              </a:rPr>
              <a:t>		System.out.println(“ERROR: Proof of vaccination required.");</a:t>
            </a:r>
            <a:br>
              <a:rPr lang="en">
                <a:latin typeface="Courier New"/>
                <a:ea typeface="Courier New"/>
                <a:cs typeface="Courier New"/>
                <a:sym typeface="Courier New"/>
              </a:rPr>
            </a:br>
            <a:r>
              <a:rPr lang="en">
                <a:latin typeface="Courier New"/>
                <a:ea typeface="Courier New"/>
                <a:cs typeface="Courier New"/>
                <a:sym typeface="Courier New"/>
              </a:rPr>
              <a:t>	}</a:t>
            </a:r>
            <a:endParaRPr>
              <a:latin typeface="Courier New"/>
              <a:ea typeface="Courier New"/>
              <a:cs typeface="Courier New"/>
              <a:sym typeface="Courier New"/>
            </a:endParaRPr>
          </a:p>
          <a:p>
            <a:pPr indent="0" lvl="0" marL="0" rtl="0" algn="l">
              <a:spcBef>
                <a:spcPts val="1200"/>
              </a:spcBef>
              <a:spcAft>
                <a:spcPts val="0"/>
              </a:spcAft>
              <a:buNone/>
            </a:pPr>
            <a:r>
              <a:rPr lang="en"/>
              <a:t>is the same as</a:t>
            </a:r>
            <a:endParaRPr/>
          </a:p>
          <a:p>
            <a:pPr indent="457200" lvl="0" marL="0" rtl="0" algn="l">
              <a:spcBef>
                <a:spcPts val="1200"/>
              </a:spcBef>
              <a:spcAft>
                <a:spcPts val="1200"/>
              </a:spcAft>
              <a:buNone/>
            </a:pPr>
            <a:r>
              <a:rPr lang="en">
                <a:latin typeface="Courier New"/>
                <a:ea typeface="Courier New"/>
                <a:cs typeface="Courier New"/>
                <a:sym typeface="Courier New"/>
              </a:rPr>
              <a:t>if (!hasVaccinePaperCard &amp;&amp; !hasVaccineProofOnPhone) {</a:t>
            </a:r>
            <a:br>
              <a:rPr lang="en">
                <a:latin typeface="Courier New"/>
                <a:ea typeface="Courier New"/>
                <a:cs typeface="Courier New"/>
                <a:sym typeface="Courier New"/>
              </a:rPr>
            </a:br>
            <a:r>
              <a:rPr lang="en">
                <a:latin typeface="Courier New"/>
                <a:ea typeface="Courier New"/>
                <a:cs typeface="Courier New"/>
                <a:sym typeface="Courier New"/>
              </a:rPr>
              <a:t>		System.out.println(“ERROR: Proof of vaccination required.”);</a:t>
            </a:r>
            <a:br>
              <a:rPr lang="en">
                <a:latin typeface="Courier New"/>
                <a:ea typeface="Courier New"/>
                <a:cs typeface="Courier New"/>
                <a:sym typeface="Courier New"/>
              </a:rPr>
            </a:br>
            <a:r>
              <a:rPr lang="en">
                <a:latin typeface="Courier New"/>
                <a:ea typeface="Courier New"/>
                <a:cs typeface="Courier New"/>
                <a:sym typeface="Courier New"/>
              </a:rPr>
              <a:t>	}</a:t>
            </a:r>
            <a:endParaRPr>
              <a:latin typeface="Courier New"/>
              <a:ea typeface="Courier New"/>
              <a:cs typeface="Courier New"/>
              <a:sym typeface="Courier Ne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3.1</a:t>
            </a:r>
            <a:endParaRPr/>
          </a:p>
        </p:txBody>
      </p:sp>
      <p:sp>
        <p:nvSpPr>
          <p:cNvPr id="67" name="Google Shape;67;p1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Boolean Expressions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 Morgan's Laws: Example</a:t>
            </a:r>
            <a:endParaRPr/>
          </a:p>
        </p:txBody>
      </p:sp>
      <p:sp>
        <p:nvSpPr>
          <p:cNvPr id="321" name="Google Shape;321;p42"/>
          <p:cNvSpPr txBox="1"/>
          <p:nvPr>
            <p:ph idx="1" type="body"/>
          </p:nvPr>
        </p:nvSpPr>
        <p:spPr>
          <a:xfrm>
            <a:off x="311700" y="1152475"/>
            <a:ext cx="8520600" cy="3652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Courier New"/>
                <a:ea typeface="Courier New"/>
                <a:cs typeface="Courier New"/>
                <a:sym typeface="Courier New"/>
              </a:rPr>
              <a:t>!(a || b) = !a &amp;&amp; !b</a:t>
            </a:r>
            <a:endParaRPr b="1">
              <a:latin typeface="Courier New"/>
              <a:ea typeface="Courier New"/>
              <a:cs typeface="Courier New"/>
              <a:sym typeface="Courier New"/>
            </a:endParaRPr>
          </a:p>
          <a:p>
            <a:pPr indent="0" lvl="0" marL="0" rtl="0" algn="l">
              <a:spcBef>
                <a:spcPts val="1200"/>
              </a:spcBef>
              <a:spcAft>
                <a:spcPts val="0"/>
              </a:spcAft>
              <a:buNone/>
            </a:pPr>
            <a:r>
              <a:rPr lang="en"/>
              <a:t>You can come to our concerts if you haven't jumped on stage or yelled really loud</a:t>
            </a:r>
            <a:r>
              <a:rPr lang="en"/>
              <a:t>.</a:t>
            </a:r>
            <a:endParaRPr/>
          </a:p>
          <a:p>
            <a:pPr indent="457200" lvl="0" marL="0" rtl="0" algn="l">
              <a:spcBef>
                <a:spcPts val="1200"/>
              </a:spcBef>
              <a:spcAft>
                <a:spcPts val="0"/>
              </a:spcAft>
              <a:buNone/>
            </a:pPr>
            <a:r>
              <a:rPr lang="en">
                <a:latin typeface="Courier New"/>
                <a:ea typeface="Courier New"/>
                <a:cs typeface="Courier New"/>
                <a:sym typeface="Courier New"/>
              </a:rPr>
              <a:t>if (!(hasYelledLoud || hasJumpedOnStage)) {</a:t>
            </a:r>
            <a:br>
              <a:rPr lang="en">
                <a:latin typeface="Courier New"/>
                <a:ea typeface="Courier New"/>
                <a:cs typeface="Courier New"/>
                <a:sym typeface="Courier New"/>
              </a:rPr>
            </a:br>
            <a:r>
              <a:rPr lang="en">
                <a:latin typeface="Courier New"/>
                <a:ea typeface="Courier New"/>
                <a:cs typeface="Courier New"/>
                <a:sym typeface="Courier New"/>
              </a:rPr>
              <a:t>		System.out.println(“You may enter the concert venue");</a:t>
            </a:r>
            <a:br>
              <a:rPr lang="en">
                <a:latin typeface="Courier New"/>
                <a:ea typeface="Courier New"/>
                <a:cs typeface="Courier New"/>
                <a:sym typeface="Courier New"/>
              </a:rPr>
            </a:br>
            <a:r>
              <a:rPr lang="en">
                <a:latin typeface="Courier New"/>
                <a:ea typeface="Courier New"/>
                <a:cs typeface="Courier New"/>
                <a:sym typeface="Courier New"/>
              </a:rPr>
              <a:t>	}</a:t>
            </a:r>
            <a:endParaRPr>
              <a:latin typeface="Courier New"/>
              <a:ea typeface="Courier New"/>
              <a:cs typeface="Courier New"/>
              <a:sym typeface="Courier New"/>
            </a:endParaRPr>
          </a:p>
          <a:p>
            <a:pPr indent="0" lvl="0" marL="0" rtl="0" algn="l">
              <a:spcBef>
                <a:spcPts val="1200"/>
              </a:spcBef>
              <a:spcAft>
                <a:spcPts val="0"/>
              </a:spcAft>
              <a:buNone/>
            </a:pPr>
            <a:r>
              <a:rPr lang="en"/>
              <a:t>is the same as</a:t>
            </a:r>
            <a:endParaRPr/>
          </a:p>
          <a:p>
            <a:pPr indent="457200" lvl="0" marL="0" rtl="0" algn="l">
              <a:spcBef>
                <a:spcPts val="1200"/>
              </a:spcBef>
              <a:spcAft>
                <a:spcPts val="1200"/>
              </a:spcAft>
              <a:buNone/>
            </a:pPr>
            <a:r>
              <a:rPr lang="en">
                <a:latin typeface="Courier New"/>
                <a:ea typeface="Courier New"/>
                <a:cs typeface="Courier New"/>
                <a:sym typeface="Courier New"/>
              </a:rPr>
              <a:t>if (!hasYelledLoud &amp;&amp; !hasJumpedOnStage) {</a:t>
            </a:r>
            <a:br>
              <a:rPr lang="en">
                <a:latin typeface="Courier New"/>
                <a:ea typeface="Courier New"/>
                <a:cs typeface="Courier New"/>
                <a:sym typeface="Courier New"/>
              </a:rPr>
            </a:br>
            <a:r>
              <a:rPr lang="en">
                <a:latin typeface="Courier New"/>
                <a:ea typeface="Courier New"/>
                <a:cs typeface="Courier New"/>
                <a:sym typeface="Courier New"/>
              </a:rPr>
              <a:t>		System.out.println(“</a:t>
            </a:r>
            <a:r>
              <a:rPr lang="en">
                <a:latin typeface="Courier New"/>
                <a:ea typeface="Courier New"/>
                <a:cs typeface="Courier New"/>
                <a:sym typeface="Courier New"/>
              </a:rPr>
              <a:t>You may enter the concert venue</a:t>
            </a:r>
            <a:r>
              <a:rPr lang="en">
                <a:latin typeface="Courier New"/>
                <a:ea typeface="Courier New"/>
                <a:cs typeface="Courier New"/>
                <a:sym typeface="Courier New"/>
              </a:rPr>
              <a:t>”);</a:t>
            </a:r>
            <a:br>
              <a:rPr lang="en">
                <a:latin typeface="Courier New"/>
                <a:ea typeface="Courier New"/>
                <a:cs typeface="Courier New"/>
                <a:sym typeface="Courier New"/>
              </a:rPr>
            </a:br>
            <a:r>
              <a:rPr lang="en">
                <a:latin typeface="Courier New"/>
                <a:ea typeface="Courier New"/>
                <a:cs typeface="Courier New"/>
                <a:sym typeface="Courier New"/>
              </a:rPr>
              <a:t>	}</a:t>
            </a:r>
            <a:endParaRPr>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 Morgan's Laws: Truth Tables</a:t>
            </a:r>
            <a:endParaRPr/>
          </a:p>
        </p:txBody>
      </p:sp>
      <p:sp>
        <p:nvSpPr>
          <p:cNvPr id="327" name="Google Shape;327;p43"/>
          <p:cNvSpPr txBox="1"/>
          <p:nvPr>
            <p:ph idx="1" type="body"/>
          </p:nvPr>
        </p:nvSpPr>
        <p:spPr>
          <a:xfrm>
            <a:off x="311700" y="1152475"/>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a:latin typeface="Courier New"/>
                <a:ea typeface="Courier New"/>
                <a:cs typeface="Courier New"/>
                <a:sym typeface="Courier New"/>
              </a:rPr>
              <a:t>!(a &amp;&amp; b) = !a || !b</a:t>
            </a:r>
            <a:endParaRPr/>
          </a:p>
        </p:txBody>
      </p:sp>
      <p:graphicFrame>
        <p:nvGraphicFramePr>
          <p:cNvPr id="328" name="Google Shape;328;p43"/>
          <p:cNvGraphicFramePr/>
          <p:nvPr/>
        </p:nvGraphicFramePr>
        <p:xfrm>
          <a:off x="952500" y="1809750"/>
          <a:ext cx="3000000" cy="3000000"/>
        </p:xfrm>
        <a:graphic>
          <a:graphicData uri="http://schemas.openxmlformats.org/drawingml/2006/table">
            <a:tbl>
              <a:tblPr>
                <a:noFill/>
                <a:tableStyleId>{EA40CCF9-9D88-483E-B4F8-1E049338459B}</a:tableStyleId>
              </a:tblPr>
              <a:tblGrid>
                <a:gridCol w="1809750"/>
                <a:gridCol w="1809750"/>
                <a:gridCol w="1809750"/>
                <a:gridCol w="1809750"/>
              </a:tblGrid>
              <a:tr h="614550">
                <a:tc>
                  <a:txBody>
                    <a:bodyPr/>
                    <a:lstStyle/>
                    <a:p>
                      <a:pPr indent="0" lvl="0" marL="0" rtl="0" algn="l">
                        <a:spcBef>
                          <a:spcPts val="0"/>
                        </a:spcBef>
                        <a:spcAft>
                          <a:spcPts val="0"/>
                        </a:spcAft>
                        <a:buNone/>
                      </a:pPr>
                      <a:r>
                        <a:rPr b="1" lang="en">
                          <a:latin typeface="Courier New"/>
                          <a:ea typeface="Courier New"/>
                          <a:cs typeface="Courier New"/>
                          <a:sym typeface="Courier New"/>
                        </a:rPr>
                        <a:t>a</a:t>
                      </a:r>
                      <a:endParaRPr b="1">
                        <a:latin typeface="Courier New"/>
                        <a:ea typeface="Courier New"/>
                        <a:cs typeface="Courier New"/>
                        <a:sym typeface="Courier New"/>
                      </a:endParaRPr>
                    </a:p>
                  </a:txBody>
                  <a:tcPr marT="91425" marB="91425" marR="91425" marL="91425">
                    <a:solidFill>
                      <a:schemeClr val="lt2"/>
                    </a:solidFill>
                  </a:tcPr>
                </a:tc>
                <a:tc>
                  <a:txBody>
                    <a:bodyPr/>
                    <a:lstStyle/>
                    <a:p>
                      <a:pPr indent="0" lvl="0" marL="0" rtl="0" algn="l">
                        <a:spcBef>
                          <a:spcPts val="0"/>
                        </a:spcBef>
                        <a:spcAft>
                          <a:spcPts val="0"/>
                        </a:spcAft>
                        <a:buNone/>
                      </a:pPr>
                      <a:r>
                        <a:rPr b="1" lang="en">
                          <a:latin typeface="Courier New"/>
                          <a:ea typeface="Courier New"/>
                          <a:cs typeface="Courier New"/>
                          <a:sym typeface="Courier New"/>
                        </a:rPr>
                        <a:t>b</a:t>
                      </a:r>
                      <a:endParaRPr b="1">
                        <a:latin typeface="Courier New"/>
                        <a:ea typeface="Courier New"/>
                        <a:cs typeface="Courier New"/>
                        <a:sym typeface="Courier New"/>
                      </a:endParaRPr>
                    </a:p>
                  </a:txBody>
                  <a:tcPr marT="91425" marB="91425" marR="91425" marL="91425">
                    <a:solidFill>
                      <a:schemeClr val="lt2"/>
                    </a:solidFill>
                  </a:tcPr>
                </a:tc>
                <a:tc>
                  <a:txBody>
                    <a:bodyPr/>
                    <a:lstStyle/>
                    <a:p>
                      <a:pPr indent="0" lvl="0" marL="0" rtl="0" algn="l">
                        <a:spcBef>
                          <a:spcPts val="0"/>
                        </a:spcBef>
                        <a:spcAft>
                          <a:spcPts val="0"/>
                        </a:spcAft>
                        <a:buNone/>
                      </a:pPr>
                      <a:r>
                        <a:rPr b="1" lang="en">
                          <a:latin typeface="Courier New"/>
                          <a:ea typeface="Courier New"/>
                          <a:cs typeface="Courier New"/>
                          <a:sym typeface="Courier New"/>
                        </a:rPr>
                        <a:t>!(a &amp;&amp; b)</a:t>
                      </a:r>
                      <a:endParaRPr b="1">
                        <a:latin typeface="Courier New"/>
                        <a:ea typeface="Courier New"/>
                        <a:cs typeface="Courier New"/>
                        <a:sym typeface="Courier New"/>
                      </a:endParaRPr>
                    </a:p>
                  </a:txBody>
                  <a:tcPr marT="91425" marB="91425" marR="91425" marL="91425">
                    <a:solidFill>
                      <a:schemeClr val="lt2"/>
                    </a:solidFill>
                  </a:tcPr>
                </a:tc>
                <a:tc>
                  <a:txBody>
                    <a:bodyPr/>
                    <a:lstStyle/>
                    <a:p>
                      <a:pPr indent="0" lvl="0" marL="0" rtl="0" algn="l">
                        <a:spcBef>
                          <a:spcPts val="0"/>
                        </a:spcBef>
                        <a:spcAft>
                          <a:spcPts val="0"/>
                        </a:spcAft>
                        <a:buNone/>
                      </a:pPr>
                      <a:r>
                        <a:rPr b="1" lang="en">
                          <a:latin typeface="Courier New"/>
                          <a:ea typeface="Courier New"/>
                          <a:cs typeface="Courier New"/>
                          <a:sym typeface="Courier New"/>
                        </a:rPr>
                        <a:t>!a || !b</a:t>
                      </a:r>
                      <a:endParaRPr b="1">
                        <a:latin typeface="Courier New"/>
                        <a:ea typeface="Courier New"/>
                        <a:cs typeface="Courier New"/>
                        <a:sym typeface="Courier New"/>
                      </a:endParaRPr>
                    </a:p>
                  </a:txBody>
                  <a:tcPr marT="91425" marB="91425" marR="91425" marL="91425">
                    <a:solidFill>
                      <a:schemeClr val="lt2"/>
                    </a:solidFill>
                  </a:tcPr>
                </a:tc>
              </a:tr>
              <a:tr h="614550">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!(F &amp;&amp; F) → !F → </a:t>
                      </a:r>
                      <a:r>
                        <a:rPr b="1" lang="en"/>
                        <a:t>T</a:t>
                      </a:r>
                      <a:endParaRPr b="1"/>
                    </a:p>
                  </a:txBody>
                  <a:tcPr marT="91425" marB="91425" marR="91425" marL="91425"/>
                </a:tc>
                <a:tc>
                  <a:txBody>
                    <a:bodyPr/>
                    <a:lstStyle/>
                    <a:p>
                      <a:pPr indent="0" lvl="0" marL="0" rtl="0" algn="l">
                        <a:spcBef>
                          <a:spcPts val="0"/>
                        </a:spcBef>
                        <a:spcAft>
                          <a:spcPts val="0"/>
                        </a:spcAft>
                        <a:buNone/>
                      </a:pPr>
                      <a:r>
                        <a:rPr lang="en"/>
                        <a:t>!F || !F → T || T → </a:t>
                      </a:r>
                      <a:r>
                        <a:rPr b="1" lang="en"/>
                        <a:t>T</a:t>
                      </a:r>
                      <a:endParaRPr b="1"/>
                    </a:p>
                  </a:txBody>
                  <a:tcPr marT="91425" marB="91425" marR="91425" marL="91425"/>
                </a:tc>
              </a:tr>
              <a:tr h="614550">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!(F &amp;&amp; T) → !F → </a:t>
                      </a:r>
                      <a:r>
                        <a:rPr b="1" lang="en"/>
                        <a:t>T</a:t>
                      </a:r>
                      <a:endParaRPr b="1"/>
                    </a:p>
                  </a:txBody>
                  <a:tcPr marT="91425" marB="91425" marR="91425" marL="91425"/>
                </a:tc>
                <a:tc>
                  <a:txBody>
                    <a:bodyPr/>
                    <a:lstStyle/>
                    <a:p>
                      <a:pPr indent="0" lvl="0" marL="0" rtl="0" algn="l">
                        <a:spcBef>
                          <a:spcPts val="0"/>
                        </a:spcBef>
                        <a:spcAft>
                          <a:spcPts val="0"/>
                        </a:spcAft>
                        <a:buNone/>
                      </a:pPr>
                      <a:r>
                        <a:rPr lang="en"/>
                        <a:t>!F || !T → T || F → </a:t>
                      </a:r>
                      <a:r>
                        <a:rPr b="1" lang="en"/>
                        <a:t>T</a:t>
                      </a:r>
                      <a:endParaRPr b="1"/>
                    </a:p>
                  </a:txBody>
                  <a:tcPr marT="91425" marB="91425" marR="91425" marL="91425"/>
                </a:tc>
              </a:tr>
              <a:tr h="614550">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!(T &amp;&amp; F) → !F → </a:t>
                      </a:r>
                      <a:r>
                        <a:rPr b="1" lang="en"/>
                        <a:t>T</a:t>
                      </a:r>
                      <a:endParaRPr b="1"/>
                    </a:p>
                  </a:txBody>
                  <a:tcPr marT="91425" marB="91425" marR="91425" marL="91425"/>
                </a:tc>
                <a:tc>
                  <a:txBody>
                    <a:bodyPr/>
                    <a:lstStyle/>
                    <a:p>
                      <a:pPr indent="0" lvl="0" marL="0" rtl="0" algn="l">
                        <a:spcBef>
                          <a:spcPts val="0"/>
                        </a:spcBef>
                        <a:spcAft>
                          <a:spcPts val="0"/>
                        </a:spcAft>
                        <a:buNone/>
                      </a:pPr>
                      <a:r>
                        <a:rPr lang="en"/>
                        <a:t>!T || !F → F || T → </a:t>
                      </a:r>
                      <a:r>
                        <a:rPr b="1" lang="en"/>
                        <a:t>T</a:t>
                      </a:r>
                      <a:endParaRPr b="1"/>
                    </a:p>
                  </a:txBody>
                  <a:tcPr marT="91425" marB="91425" marR="91425" marL="91425"/>
                </a:tc>
              </a:tr>
              <a:tr h="614550">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!(T &amp;&amp; T) → !T → </a:t>
                      </a:r>
                      <a:r>
                        <a:rPr b="1" lang="en"/>
                        <a:t>F</a:t>
                      </a:r>
                      <a:endParaRPr b="1"/>
                    </a:p>
                  </a:txBody>
                  <a:tcPr marT="91425" marB="91425" marR="91425" marL="91425"/>
                </a:tc>
                <a:tc>
                  <a:txBody>
                    <a:bodyPr/>
                    <a:lstStyle/>
                    <a:p>
                      <a:pPr indent="0" lvl="0" marL="0" rtl="0" algn="l">
                        <a:spcBef>
                          <a:spcPts val="0"/>
                        </a:spcBef>
                        <a:spcAft>
                          <a:spcPts val="0"/>
                        </a:spcAft>
                        <a:buNone/>
                      </a:pPr>
                      <a:r>
                        <a:rPr lang="en"/>
                        <a:t>!T || !T → F || F → </a:t>
                      </a:r>
                      <a:r>
                        <a:rPr b="1" lang="en"/>
                        <a:t>F</a:t>
                      </a:r>
                      <a:endParaRPr b="1"/>
                    </a:p>
                  </a:txBody>
                  <a:tcPr marT="91425" marB="91425" marR="91425" marL="91425"/>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 Morgan's Laws: Truth Tables</a:t>
            </a:r>
            <a:endParaRPr/>
          </a:p>
        </p:txBody>
      </p:sp>
      <p:sp>
        <p:nvSpPr>
          <p:cNvPr id="334" name="Google Shape;334;p44"/>
          <p:cNvSpPr txBox="1"/>
          <p:nvPr>
            <p:ph idx="1" type="body"/>
          </p:nvPr>
        </p:nvSpPr>
        <p:spPr>
          <a:xfrm>
            <a:off x="311700" y="1152475"/>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a:latin typeface="Courier New"/>
                <a:ea typeface="Courier New"/>
                <a:cs typeface="Courier New"/>
                <a:sym typeface="Courier New"/>
              </a:rPr>
              <a:t>!(a || b) = !a &amp;&amp; !b</a:t>
            </a:r>
            <a:endParaRPr/>
          </a:p>
        </p:txBody>
      </p:sp>
      <p:graphicFrame>
        <p:nvGraphicFramePr>
          <p:cNvPr id="335" name="Google Shape;335;p44"/>
          <p:cNvGraphicFramePr/>
          <p:nvPr/>
        </p:nvGraphicFramePr>
        <p:xfrm>
          <a:off x="952500" y="1809750"/>
          <a:ext cx="3000000" cy="3000000"/>
        </p:xfrm>
        <a:graphic>
          <a:graphicData uri="http://schemas.openxmlformats.org/drawingml/2006/table">
            <a:tbl>
              <a:tblPr>
                <a:noFill/>
                <a:tableStyleId>{EA40CCF9-9D88-483E-B4F8-1E049338459B}</a:tableStyleId>
              </a:tblPr>
              <a:tblGrid>
                <a:gridCol w="1809750"/>
                <a:gridCol w="1383200"/>
                <a:gridCol w="1826500"/>
                <a:gridCol w="2219550"/>
              </a:tblGrid>
              <a:tr h="614550">
                <a:tc>
                  <a:txBody>
                    <a:bodyPr/>
                    <a:lstStyle/>
                    <a:p>
                      <a:pPr indent="0" lvl="0" marL="0" rtl="0" algn="l">
                        <a:spcBef>
                          <a:spcPts val="0"/>
                        </a:spcBef>
                        <a:spcAft>
                          <a:spcPts val="0"/>
                        </a:spcAft>
                        <a:buNone/>
                      </a:pPr>
                      <a:r>
                        <a:rPr b="1" lang="en">
                          <a:latin typeface="Courier New"/>
                          <a:ea typeface="Courier New"/>
                          <a:cs typeface="Courier New"/>
                          <a:sym typeface="Courier New"/>
                        </a:rPr>
                        <a:t>a</a:t>
                      </a:r>
                      <a:endParaRPr b="1">
                        <a:latin typeface="Courier New"/>
                        <a:ea typeface="Courier New"/>
                        <a:cs typeface="Courier New"/>
                        <a:sym typeface="Courier New"/>
                      </a:endParaRPr>
                    </a:p>
                  </a:txBody>
                  <a:tcPr marT="91425" marB="91425" marR="91425" marL="91425">
                    <a:solidFill>
                      <a:schemeClr val="lt2"/>
                    </a:solidFill>
                  </a:tcPr>
                </a:tc>
                <a:tc>
                  <a:txBody>
                    <a:bodyPr/>
                    <a:lstStyle/>
                    <a:p>
                      <a:pPr indent="0" lvl="0" marL="0" rtl="0" algn="l">
                        <a:spcBef>
                          <a:spcPts val="0"/>
                        </a:spcBef>
                        <a:spcAft>
                          <a:spcPts val="0"/>
                        </a:spcAft>
                        <a:buNone/>
                      </a:pPr>
                      <a:r>
                        <a:rPr b="1" lang="en">
                          <a:latin typeface="Courier New"/>
                          <a:ea typeface="Courier New"/>
                          <a:cs typeface="Courier New"/>
                          <a:sym typeface="Courier New"/>
                        </a:rPr>
                        <a:t>b</a:t>
                      </a:r>
                      <a:endParaRPr b="1">
                        <a:latin typeface="Courier New"/>
                        <a:ea typeface="Courier New"/>
                        <a:cs typeface="Courier New"/>
                        <a:sym typeface="Courier New"/>
                      </a:endParaRPr>
                    </a:p>
                  </a:txBody>
                  <a:tcPr marT="91425" marB="91425" marR="91425" marL="91425">
                    <a:solidFill>
                      <a:schemeClr val="lt2"/>
                    </a:solidFill>
                  </a:tcPr>
                </a:tc>
                <a:tc>
                  <a:txBody>
                    <a:bodyPr/>
                    <a:lstStyle/>
                    <a:p>
                      <a:pPr indent="0" lvl="0" marL="0" rtl="0" algn="l">
                        <a:spcBef>
                          <a:spcPts val="0"/>
                        </a:spcBef>
                        <a:spcAft>
                          <a:spcPts val="0"/>
                        </a:spcAft>
                        <a:buNone/>
                      </a:pPr>
                      <a:r>
                        <a:rPr b="1" lang="en">
                          <a:latin typeface="Courier New"/>
                          <a:ea typeface="Courier New"/>
                          <a:cs typeface="Courier New"/>
                          <a:sym typeface="Courier New"/>
                        </a:rPr>
                        <a:t>!(a || b)</a:t>
                      </a:r>
                      <a:endParaRPr b="1">
                        <a:latin typeface="Courier New"/>
                        <a:ea typeface="Courier New"/>
                        <a:cs typeface="Courier New"/>
                        <a:sym typeface="Courier New"/>
                      </a:endParaRPr>
                    </a:p>
                  </a:txBody>
                  <a:tcPr marT="91425" marB="91425" marR="91425" marL="91425">
                    <a:solidFill>
                      <a:schemeClr val="lt2"/>
                    </a:solidFill>
                  </a:tcPr>
                </a:tc>
                <a:tc>
                  <a:txBody>
                    <a:bodyPr/>
                    <a:lstStyle/>
                    <a:p>
                      <a:pPr indent="0" lvl="0" marL="0" rtl="0" algn="l">
                        <a:spcBef>
                          <a:spcPts val="0"/>
                        </a:spcBef>
                        <a:spcAft>
                          <a:spcPts val="0"/>
                        </a:spcAft>
                        <a:buNone/>
                      </a:pPr>
                      <a:r>
                        <a:rPr b="1" lang="en">
                          <a:latin typeface="Courier New"/>
                          <a:ea typeface="Courier New"/>
                          <a:cs typeface="Courier New"/>
                          <a:sym typeface="Courier New"/>
                        </a:rPr>
                        <a:t>!a &amp;&amp; !b</a:t>
                      </a:r>
                      <a:endParaRPr b="1">
                        <a:latin typeface="Courier New"/>
                        <a:ea typeface="Courier New"/>
                        <a:cs typeface="Courier New"/>
                        <a:sym typeface="Courier New"/>
                      </a:endParaRPr>
                    </a:p>
                  </a:txBody>
                  <a:tcPr marT="91425" marB="91425" marR="91425" marL="91425">
                    <a:solidFill>
                      <a:schemeClr val="lt2"/>
                    </a:solidFill>
                  </a:tcPr>
                </a:tc>
              </a:tr>
              <a:tr h="614550">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!(F || F) → !F → </a:t>
                      </a:r>
                      <a:r>
                        <a:rPr b="1" lang="en"/>
                        <a:t>T</a:t>
                      </a:r>
                      <a:endParaRPr b="1"/>
                    </a:p>
                  </a:txBody>
                  <a:tcPr marT="91425" marB="91425" marR="91425" marL="91425"/>
                </a:tc>
                <a:tc>
                  <a:txBody>
                    <a:bodyPr/>
                    <a:lstStyle/>
                    <a:p>
                      <a:pPr indent="0" lvl="0" marL="0" rtl="0" algn="l">
                        <a:spcBef>
                          <a:spcPts val="0"/>
                        </a:spcBef>
                        <a:spcAft>
                          <a:spcPts val="0"/>
                        </a:spcAft>
                        <a:buNone/>
                      </a:pPr>
                      <a:r>
                        <a:rPr lang="en"/>
                        <a:t>!F &amp;&amp; !F → T &amp;&amp; T → </a:t>
                      </a:r>
                      <a:r>
                        <a:rPr b="1" lang="en"/>
                        <a:t>T</a:t>
                      </a:r>
                      <a:endParaRPr b="1"/>
                    </a:p>
                  </a:txBody>
                  <a:tcPr marT="91425" marB="91425" marR="91425" marL="91425"/>
                </a:tc>
              </a:tr>
              <a:tr h="614550">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!(F || T) → !T → </a:t>
                      </a:r>
                      <a:r>
                        <a:rPr b="1" lang="en"/>
                        <a:t>F</a:t>
                      </a:r>
                      <a:endParaRPr b="1"/>
                    </a:p>
                  </a:txBody>
                  <a:tcPr marT="91425" marB="91425" marR="91425" marL="91425"/>
                </a:tc>
                <a:tc>
                  <a:txBody>
                    <a:bodyPr/>
                    <a:lstStyle/>
                    <a:p>
                      <a:pPr indent="0" lvl="0" marL="0" rtl="0" algn="l">
                        <a:spcBef>
                          <a:spcPts val="0"/>
                        </a:spcBef>
                        <a:spcAft>
                          <a:spcPts val="0"/>
                        </a:spcAft>
                        <a:buNone/>
                      </a:pPr>
                      <a:r>
                        <a:rPr lang="en"/>
                        <a:t>!F &amp;&amp; !T → T &amp;&amp; F → </a:t>
                      </a:r>
                      <a:r>
                        <a:rPr b="1" lang="en"/>
                        <a:t>F</a:t>
                      </a:r>
                      <a:endParaRPr b="1"/>
                    </a:p>
                  </a:txBody>
                  <a:tcPr marT="91425" marB="91425" marR="91425" marL="91425"/>
                </a:tc>
              </a:tr>
              <a:tr h="614550">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!(T || F) → !T → </a:t>
                      </a:r>
                      <a:r>
                        <a:rPr b="1" lang="en"/>
                        <a:t>F</a:t>
                      </a:r>
                      <a:endParaRPr b="1"/>
                    </a:p>
                  </a:txBody>
                  <a:tcPr marT="91425" marB="91425" marR="91425" marL="91425"/>
                </a:tc>
                <a:tc>
                  <a:txBody>
                    <a:bodyPr/>
                    <a:lstStyle/>
                    <a:p>
                      <a:pPr indent="0" lvl="0" marL="0" rtl="0" algn="l">
                        <a:spcBef>
                          <a:spcPts val="0"/>
                        </a:spcBef>
                        <a:spcAft>
                          <a:spcPts val="0"/>
                        </a:spcAft>
                        <a:buNone/>
                      </a:pPr>
                      <a:r>
                        <a:rPr lang="en"/>
                        <a:t>!T &amp;&amp; !F → F &amp;&amp; T → </a:t>
                      </a:r>
                      <a:r>
                        <a:rPr b="1" lang="en"/>
                        <a:t>F</a:t>
                      </a:r>
                      <a:endParaRPr b="1"/>
                    </a:p>
                  </a:txBody>
                  <a:tcPr marT="91425" marB="91425" marR="91425" marL="91425"/>
                </a:tc>
              </a:tr>
              <a:tr h="614550">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T</a:t>
                      </a:r>
                      <a:endParaRPr/>
                    </a:p>
                  </a:txBody>
                  <a:tcPr marT="91425" marB="91425" marR="91425" marL="91425"/>
                </a:tc>
                <a:tc>
                  <a:txBody>
                    <a:bodyPr/>
                    <a:lstStyle/>
                    <a:p>
                      <a:pPr indent="0" lvl="0" marL="0" rtl="0" algn="l">
                        <a:spcBef>
                          <a:spcPts val="0"/>
                        </a:spcBef>
                        <a:spcAft>
                          <a:spcPts val="0"/>
                        </a:spcAft>
                        <a:buNone/>
                      </a:pPr>
                      <a:r>
                        <a:rPr lang="en"/>
                        <a:t>!(T || T) → !T → </a:t>
                      </a:r>
                      <a:r>
                        <a:rPr b="1" lang="en"/>
                        <a:t>F</a:t>
                      </a:r>
                      <a:endParaRPr b="1"/>
                    </a:p>
                  </a:txBody>
                  <a:tcPr marT="91425" marB="91425" marR="91425" marL="91425"/>
                </a:tc>
                <a:tc>
                  <a:txBody>
                    <a:bodyPr/>
                    <a:lstStyle/>
                    <a:p>
                      <a:pPr indent="0" lvl="0" marL="0" rtl="0" algn="l">
                        <a:spcBef>
                          <a:spcPts val="0"/>
                        </a:spcBef>
                        <a:spcAft>
                          <a:spcPts val="0"/>
                        </a:spcAft>
                        <a:buNone/>
                      </a:pPr>
                      <a:r>
                        <a:rPr lang="en"/>
                        <a:t>!T &amp;&amp; !T → F &amp;&amp; F → </a:t>
                      </a:r>
                      <a:r>
                        <a:rPr b="1" lang="en"/>
                        <a:t>F</a:t>
                      </a:r>
                      <a:endParaRPr b="1"/>
                    </a:p>
                  </a:txBody>
                  <a:tcPr marT="91425" marB="91425" marR="91425" marL="91425"/>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Negated</a:t>
            </a:r>
            <a:r>
              <a:rPr lang="en"/>
              <a:t> Relational Expressions</a:t>
            </a:r>
            <a:endParaRPr/>
          </a:p>
        </p:txBody>
      </p:sp>
      <p:sp>
        <p:nvSpPr>
          <p:cNvPr id="341" name="Google Shape;341;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For negated relational expressions, </a:t>
            </a:r>
            <a:r>
              <a:rPr b="1" lang="en"/>
              <a:t>you can flip the operator and remove the !</a:t>
            </a:r>
            <a:endParaRPr b="1"/>
          </a:p>
          <a:p>
            <a:pPr indent="-374650" lvl="0" marL="457200" rtl="0" algn="l">
              <a:spcBef>
                <a:spcPts val="1200"/>
              </a:spcBef>
              <a:spcAft>
                <a:spcPts val="0"/>
              </a:spcAft>
              <a:buClr>
                <a:schemeClr val="dk1"/>
              </a:buClr>
              <a:buSzPts val="2300"/>
              <a:buChar char="●"/>
            </a:pPr>
            <a:r>
              <a:rPr lang="en" sz="2300">
                <a:solidFill>
                  <a:schemeClr val="dk1"/>
                </a:solidFill>
                <a:highlight>
                  <a:srgbClr val="FFFFFF"/>
                </a:highlight>
              </a:rPr>
              <a:t>!(c == d) is equivalent to (c != d)</a:t>
            </a:r>
            <a:endParaRPr sz="2300">
              <a:solidFill>
                <a:schemeClr val="dk1"/>
              </a:solidFill>
              <a:highlight>
                <a:srgbClr val="FFFFFF"/>
              </a:highlight>
            </a:endParaRPr>
          </a:p>
          <a:p>
            <a:pPr indent="-374650" lvl="0" marL="457200" rtl="0" algn="l">
              <a:spcBef>
                <a:spcPts val="0"/>
              </a:spcBef>
              <a:spcAft>
                <a:spcPts val="0"/>
              </a:spcAft>
              <a:buClr>
                <a:schemeClr val="dk1"/>
              </a:buClr>
              <a:buSzPts val="2300"/>
              <a:buChar char="●"/>
            </a:pPr>
            <a:r>
              <a:rPr lang="en" sz="2300">
                <a:solidFill>
                  <a:schemeClr val="dk1"/>
                </a:solidFill>
                <a:highlight>
                  <a:srgbClr val="FFFFFF"/>
                </a:highlight>
              </a:rPr>
              <a:t>!(c != d) is equivalent to (c == d)</a:t>
            </a:r>
            <a:endParaRPr sz="2300">
              <a:solidFill>
                <a:schemeClr val="dk1"/>
              </a:solidFill>
              <a:highlight>
                <a:srgbClr val="FFFFFF"/>
              </a:highlight>
            </a:endParaRPr>
          </a:p>
          <a:p>
            <a:pPr indent="-374650" lvl="0" marL="457200" rtl="0" algn="l">
              <a:spcBef>
                <a:spcPts val="0"/>
              </a:spcBef>
              <a:spcAft>
                <a:spcPts val="0"/>
              </a:spcAft>
              <a:buClr>
                <a:schemeClr val="dk1"/>
              </a:buClr>
              <a:buSzPts val="2300"/>
              <a:buChar char="●"/>
            </a:pPr>
            <a:r>
              <a:rPr lang="en" sz="2300">
                <a:solidFill>
                  <a:schemeClr val="dk1"/>
                </a:solidFill>
                <a:highlight>
                  <a:srgbClr val="FFFFFF"/>
                </a:highlight>
              </a:rPr>
              <a:t>!(c &lt; d) is equivalent to (c &gt;= d)</a:t>
            </a:r>
            <a:endParaRPr sz="2300">
              <a:solidFill>
                <a:schemeClr val="dk1"/>
              </a:solidFill>
              <a:highlight>
                <a:srgbClr val="FFFFFF"/>
              </a:highlight>
            </a:endParaRPr>
          </a:p>
          <a:p>
            <a:pPr indent="-374650" lvl="0" marL="457200" rtl="0" algn="l">
              <a:spcBef>
                <a:spcPts val="0"/>
              </a:spcBef>
              <a:spcAft>
                <a:spcPts val="0"/>
              </a:spcAft>
              <a:buClr>
                <a:schemeClr val="dk1"/>
              </a:buClr>
              <a:buSzPts val="2300"/>
              <a:buChar char="●"/>
            </a:pPr>
            <a:r>
              <a:rPr lang="en" sz="2300">
                <a:solidFill>
                  <a:schemeClr val="dk1"/>
                </a:solidFill>
                <a:highlight>
                  <a:srgbClr val="FFFFFF"/>
                </a:highlight>
              </a:rPr>
              <a:t>!(c &gt; d) is equivalent to (c &lt;= d)</a:t>
            </a:r>
            <a:endParaRPr sz="2300">
              <a:solidFill>
                <a:schemeClr val="dk1"/>
              </a:solidFill>
              <a:highlight>
                <a:srgbClr val="FFFFFF"/>
              </a:highlight>
            </a:endParaRPr>
          </a:p>
          <a:p>
            <a:pPr indent="-374650" lvl="0" marL="457200" rtl="0" algn="l">
              <a:spcBef>
                <a:spcPts val="0"/>
              </a:spcBef>
              <a:spcAft>
                <a:spcPts val="0"/>
              </a:spcAft>
              <a:buClr>
                <a:schemeClr val="dk1"/>
              </a:buClr>
              <a:buSzPts val="2300"/>
              <a:buChar char="●"/>
            </a:pPr>
            <a:r>
              <a:rPr lang="en" sz="2300">
                <a:solidFill>
                  <a:schemeClr val="dk1"/>
                </a:solidFill>
                <a:highlight>
                  <a:srgbClr val="FFFFFF"/>
                </a:highlight>
              </a:rPr>
              <a:t>!(c &lt;= d) is equivalent to (c &gt; d)</a:t>
            </a:r>
            <a:endParaRPr sz="2300">
              <a:solidFill>
                <a:schemeClr val="dk1"/>
              </a:solidFill>
              <a:highlight>
                <a:srgbClr val="FFFFFF"/>
              </a:highlight>
            </a:endParaRPr>
          </a:p>
          <a:p>
            <a:pPr indent="-374650" lvl="0" marL="457200" rtl="0" algn="l">
              <a:spcBef>
                <a:spcPts val="0"/>
              </a:spcBef>
              <a:spcAft>
                <a:spcPts val="0"/>
              </a:spcAft>
              <a:buClr>
                <a:schemeClr val="dk1"/>
              </a:buClr>
              <a:buSzPts val="2300"/>
              <a:buChar char="●"/>
            </a:pPr>
            <a:r>
              <a:rPr lang="en" sz="2300">
                <a:solidFill>
                  <a:schemeClr val="dk1"/>
                </a:solidFill>
                <a:highlight>
                  <a:srgbClr val="FFFFFF"/>
                </a:highlight>
              </a:rPr>
              <a:t>!(c &gt;= d) is equivalent to (c &lt; d)</a:t>
            </a:r>
            <a:endParaRPr sz="2300">
              <a:solidFill>
                <a:schemeClr val="dk1"/>
              </a:solidFill>
              <a:highlight>
                <a:srgbClr val="FFFFFF"/>
              </a:highlight>
            </a:endParaRPr>
          </a:p>
          <a:p>
            <a:pPr indent="0" lvl="0" marL="0" rtl="0" algn="l">
              <a:spcBef>
                <a:spcPts val="0"/>
              </a:spcBef>
              <a:spcAft>
                <a:spcPts val="1200"/>
              </a:spcAft>
              <a:buNone/>
            </a:pPr>
            <a:r>
              <a:t/>
            </a:r>
            <a:endParaRPr b="1"/>
          </a:p>
        </p:txBody>
      </p:sp>
      <p:sp>
        <p:nvSpPr>
          <p:cNvPr id="342" name="Google Shape;342;p45"/>
          <p:cNvSpPr txBox="1"/>
          <p:nvPr/>
        </p:nvSpPr>
        <p:spPr>
          <a:xfrm>
            <a:off x="5488250" y="1783275"/>
            <a:ext cx="3136200" cy="2555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a:t>Example:</a:t>
            </a:r>
            <a:endParaRPr b="1"/>
          </a:p>
          <a:p>
            <a:pPr indent="0" lvl="0" marL="0" rtl="0" algn="l">
              <a:spcBef>
                <a:spcPts val="0"/>
              </a:spcBef>
              <a:spcAft>
                <a:spcPts val="0"/>
              </a:spcAft>
              <a:buNone/>
            </a:pPr>
            <a:r>
              <a:rPr lang="en"/>
              <a:t>Simplify</a:t>
            </a:r>
            <a:r>
              <a:rPr b="1" lang="en"/>
              <a:t> </a:t>
            </a:r>
            <a:r>
              <a:rPr b="1" lang="en"/>
              <a:t>!(x &gt; 2 &amp;&amp; y &lt; 4)</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Apply !(a &amp;&amp; b) == !a || !b</a:t>
            </a:r>
            <a:endParaRPr/>
          </a:p>
          <a:p>
            <a:pPr indent="0" lvl="0" marL="0" rtl="0" algn="l">
              <a:spcBef>
                <a:spcPts val="0"/>
              </a:spcBef>
              <a:spcAft>
                <a:spcPts val="0"/>
              </a:spcAft>
              <a:buNone/>
            </a:pPr>
            <a:r>
              <a:rPr b="1" lang="en"/>
              <a:t>!(x &gt; 2) || !(y &lt; 4)</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Apply !(c &gt; d) == (c &lt;= d)</a:t>
            </a:r>
            <a:endParaRPr/>
          </a:p>
          <a:p>
            <a:pPr indent="0" lvl="0" marL="0" rtl="0" algn="l">
              <a:spcBef>
                <a:spcPts val="0"/>
              </a:spcBef>
              <a:spcAft>
                <a:spcPts val="0"/>
              </a:spcAft>
              <a:buNone/>
            </a:pPr>
            <a:r>
              <a:rPr b="1" lang="en"/>
              <a:t>(x &lt;= 2) || !(y &lt; 4)</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Apply !(c &lt; d) == (c &gt;= d)</a:t>
            </a:r>
            <a:endParaRPr/>
          </a:p>
          <a:p>
            <a:pPr indent="0" lvl="0" marL="0" rtl="0" algn="l">
              <a:spcBef>
                <a:spcPts val="0"/>
              </a:spcBef>
              <a:spcAft>
                <a:spcPts val="0"/>
              </a:spcAft>
              <a:buNone/>
            </a:pPr>
            <a:r>
              <a:rPr b="1" lang="en"/>
              <a:t>x</a:t>
            </a:r>
            <a:r>
              <a:rPr b="1" lang="en"/>
              <a:t> &lt;= 2 || y &gt;= 4</a:t>
            </a:r>
            <a:endParaRPr b="1"/>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6"/>
          <p:cNvSpPr txBox="1"/>
          <p:nvPr>
            <p:ph type="ctrTitle"/>
          </p:nvPr>
        </p:nvSpPr>
        <p:spPr>
          <a:xfrm>
            <a:off x="311708" y="1125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3.7</a:t>
            </a:r>
            <a:endParaRPr sz="3600"/>
          </a:p>
          <a:p>
            <a:pPr indent="0" lvl="0" marL="0" rtl="0" algn="ctr">
              <a:spcBef>
                <a:spcPts val="0"/>
              </a:spcBef>
              <a:spcAft>
                <a:spcPts val="0"/>
              </a:spcAft>
              <a:buNone/>
            </a:pPr>
            <a:r>
              <a:rPr lang="en" sz="3600"/>
              <a:t>Object Equality</a:t>
            </a:r>
            <a:endParaRPr sz="36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Object Equality</a:t>
            </a:r>
            <a:endParaRPr/>
          </a:p>
        </p:txBody>
      </p:sp>
      <p:pic>
        <p:nvPicPr>
          <p:cNvPr id="353" name="Google Shape;353;p47"/>
          <p:cNvPicPr preferRelativeResize="0"/>
          <p:nvPr/>
        </p:nvPicPr>
        <p:blipFill>
          <a:blip r:embed="rId3">
            <a:alphaModFix/>
          </a:blip>
          <a:stretch>
            <a:fillRect/>
          </a:stretch>
        </p:blipFill>
        <p:spPr>
          <a:xfrm>
            <a:off x="914400" y="2952690"/>
            <a:ext cx="7540899" cy="2190810"/>
          </a:xfrm>
          <a:prstGeom prst="rect">
            <a:avLst/>
          </a:prstGeom>
          <a:noFill/>
          <a:ln>
            <a:noFill/>
          </a:ln>
        </p:spPr>
      </p:pic>
      <p:sp>
        <p:nvSpPr>
          <p:cNvPr id="354" name="Google Shape;354;p47"/>
          <p:cNvSpPr txBox="1"/>
          <p:nvPr/>
        </p:nvSpPr>
        <p:spPr>
          <a:xfrm>
            <a:off x="806225" y="1091975"/>
            <a:ext cx="78990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For object types, == and != compare whether the two sides are references to the same object… not whether anything else about the objects are equal, such as the characters in two Strings.</a:t>
            </a:r>
            <a:endParaRPr sz="1800"/>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rPr lang="en" sz="1800">
                <a:solidFill>
                  <a:schemeClr val="dk1"/>
                </a:solidFill>
              </a:rPr>
              <a:t>For Strings, remember to use equals() and not the == or != operators.</a:t>
            </a:r>
            <a:endParaRPr sz="1800">
              <a:solidFill>
                <a:schemeClr val="dk1"/>
              </a:solidFill>
            </a:endParaRPr>
          </a:p>
          <a:p>
            <a:pPr indent="0" lvl="0" marL="0" rtl="0" algn="l">
              <a:spcBef>
                <a:spcPts val="0"/>
              </a:spcBef>
              <a:spcAft>
                <a:spcPts val="0"/>
              </a:spcAft>
              <a:buNone/>
            </a:pPr>
            <a:r>
              <a:t/>
            </a:r>
            <a:endParaRPr sz="18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8"/>
          <p:cNvSpPr/>
          <p:nvPr/>
        </p:nvSpPr>
        <p:spPr>
          <a:xfrm>
            <a:off x="3377650" y="3771075"/>
            <a:ext cx="2120100" cy="57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null means nothing is pointed to</a:t>
            </a:r>
            <a:endParaRPr/>
          </a:p>
        </p:txBody>
      </p:sp>
      <p:sp>
        <p:nvSpPr>
          <p:cNvPr id="361" name="Google Shape;361;p48"/>
          <p:cNvSpPr txBox="1"/>
          <p:nvPr/>
        </p:nvSpPr>
        <p:spPr>
          <a:xfrm>
            <a:off x="564950" y="1052750"/>
            <a:ext cx="4856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urier New"/>
                <a:ea typeface="Courier New"/>
                <a:cs typeface="Courier New"/>
                <a:sym typeface="Courier New"/>
              </a:rPr>
              <a:t>String </a:t>
            </a:r>
            <a:r>
              <a:rPr lang="en">
                <a:latin typeface="Courier New"/>
                <a:ea typeface="Courier New"/>
                <a:cs typeface="Courier New"/>
                <a:sym typeface="Courier New"/>
              </a:rPr>
              <a:t>s;</a:t>
            </a:r>
            <a:r>
              <a:rPr lang="en"/>
              <a:t> is a reference variable of type </a:t>
            </a:r>
            <a:r>
              <a:rPr lang="en">
                <a:latin typeface="Courier New"/>
                <a:ea typeface="Courier New"/>
                <a:cs typeface="Courier New"/>
                <a:sym typeface="Courier New"/>
              </a:rPr>
              <a:t>String</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a:t>
            </a:r>
            <a:r>
              <a:rPr lang="en">
                <a:latin typeface="Courier New"/>
                <a:ea typeface="Courier New"/>
                <a:cs typeface="Courier New"/>
                <a:sym typeface="Courier New"/>
              </a:rPr>
              <a:t>String</a:t>
            </a:r>
            <a:r>
              <a:rPr lang="en"/>
              <a:t> reference, like all object references, either points to a </a:t>
            </a:r>
            <a:r>
              <a:rPr lang="en">
                <a:latin typeface="Courier New"/>
                <a:ea typeface="Courier New"/>
                <a:cs typeface="Courier New"/>
                <a:sym typeface="Courier New"/>
              </a:rPr>
              <a:t>String</a:t>
            </a:r>
            <a:r>
              <a:rPr lang="en"/>
              <a:t> object instance, or is </a:t>
            </a:r>
            <a:r>
              <a:rPr lang="en">
                <a:latin typeface="Courier New"/>
                <a:ea typeface="Courier New"/>
                <a:cs typeface="Courier New"/>
                <a:sym typeface="Courier New"/>
              </a:rPr>
              <a:t>null</a:t>
            </a:r>
            <a:endParaRPr>
              <a:latin typeface="Courier New"/>
              <a:ea typeface="Courier New"/>
              <a:cs typeface="Courier New"/>
              <a:sym typeface="Courier New"/>
            </a:endParaRPr>
          </a:p>
        </p:txBody>
      </p:sp>
      <p:sp>
        <p:nvSpPr>
          <p:cNvPr id="362" name="Google Shape;362;p48"/>
          <p:cNvSpPr/>
          <p:nvPr/>
        </p:nvSpPr>
        <p:spPr>
          <a:xfrm>
            <a:off x="2128825" y="2599325"/>
            <a:ext cx="524700" cy="57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8"/>
          <p:cNvSpPr txBox="1"/>
          <p:nvPr/>
        </p:nvSpPr>
        <p:spPr>
          <a:xfrm>
            <a:off x="1794400" y="2659875"/>
            <a:ext cx="30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urier New"/>
                <a:ea typeface="Courier New"/>
                <a:cs typeface="Courier New"/>
                <a:sym typeface="Courier New"/>
              </a:rPr>
              <a:t>s</a:t>
            </a:r>
            <a:endParaRPr>
              <a:latin typeface="Courier New"/>
              <a:ea typeface="Courier New"/>
              <a:cs typeface="Courier New"/>
              <a:sym typeface="Courier New"/>
            </a:endParaRPr>
          </a:p>
        </p:txBody>
      </p:sp>
      <p:cxnSp>
        <p:nvCxnSpPr>
          <p:cNvPr id="364" name="Google Shape;364;p48"/>
          <p:cNvCxnSpPr/>
          <p:nvPr/>
        </p:nvCxnSpPr>
        <p:spPr>
          <a:xfrm>
            <a:off x="2411400" y="2895375"/>
            <a:ext cx="935400" cy="0"/>
          </a:xfrm>
          <a:prstGeom prst="straightConnector1">
            <a:avLst/>
          </a:prstGeom>
          <a:noFill/>
          <a:ln cap="flat" cmpd="sng" w="9525">
            <a:solidFill>
              <a:schemeClr val="dk2"/>
            </a:solidFill>
            <a:prstDash val="solid"/>
            <a:round/>
            <a:headEnd len="med" w="med" type="oval"/>
            <a:tailEnd len="med" w="med" type="triangle"/>
          </a:ln>
        </p:spPr>
      </p:cxnSp>
      <p:sp>
        <p:nvSpPr>
          <p:cNvPr id="365" name="Google Shape;365;p48"/>
          <p:cNvSpPr txBox="1"/>
          <p:nvPr/>
        </p:nvSpPr>
        <p:spPr>
          <a:xfrm>
            <a:off x="3331200" y="2671336"/>
            <a:ext cx="86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urier New"/>
                <a:ea typeface="Courier New"/>
                <a:cs typeface="Courier New"/>
                <a:sym typeface="Courier New"/>
              </a:rPr>
              <a:t>null</a:t>
            </a:r>
            <a:endParaRPr>
              <a:latin typeface="Courier New"/>
              <a:ea typeface="Courier New"/>
              <a:cs typeface="Courier New"/>
              <a:sym typeface="Courier New"/>
            </a:endParaRPr>
          </a:p>
        </p:txBody>
      </p:sp>
      <p:sp>
        <p:nvSpPr>
          <p:cNvPr id="366" name="Google Shape;366;p48"/>
          <p:cNvSpPr/>
          <p:nvPr/>
        </p:nvSpPr>
        <p:spPr>
          <a:xfrm>
            <a:off x="2158450" y="3771075"/>
            <a:ext cx="524700" cy="57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8"/>
          <p:cNvSpPr txBox="1"/>
          <p:nvPr/>
        </p:nvSpPr>
        <p:spPr>
          <a:xfrm>
            <a:off x="1824025" y="3831625"/>
            <a:ext cx="30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urier New"/>
                <a:ea typeface="Courier New"/>
                <a:cs typeface="Courier New"/>
                <a:sym typeface="Courier New"/>
              </a:rPr>
              <a:t>s</a:t>
            </a:r>
            <a:endParaRPr>
              <a:latin typeface="Courier New"/>
              <a:ea typeface="Courier New"/>
              <a:cs typeface="Courier New"/>
              <a:sym typeface="Courier New"/>
            </a:endParaRPr>
          </a:p>
        </p:txBody>
      </p:sp>
      <p:cxnSp>
        <p:nvCxnSpPr>
          <p:cNvPr id="368" name="Google Shape;368;p48"/>
          <p:cNvCxnSpPr/>
          <p:nvPr/>
        </p:nvCxnSpPr>
        <p:spPr>
          <a:xfrm>
            <a:off x="2441025" y="4067125"/>
            <a:ext cx="935400" cy="0"/>
          </a:xfrm>
          <a:prstGeom prst="straightConnector1">
            <a:avLst/>
          </a:prstGeom>
          <a:noFill/>
          <a:ln cap="flat" cmpd="sng" w="9525">
            <a:solidFill>
              <a:schemeClr val="dk2"/>
            </a:solidFill>
            <a:prstDash val="solid"/>
            <a:round/>
            <a:headEnd len="med" w="med" type="oval"/>
            <a:tailEnd len="med" w="med" type="triangle"/>
          </a:ln>
        </p:spPr>
      </p:cxnSp>
      <p:sp>
        <p:nvSpPr>
          <p:cNvPr id="369" name="Google Shape;369;p48"/>
          <p:cNvSpPr txBox="1"/>
          <p:nvPr/>
        </p:nvSpPr>
        <p:spPr>
          <a:xfrm>
            <a:off x="3513225" y="3843075"/>
            <a:ext cx="190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urier New"/>
                <a:ea typeface="Courier New"/>
                <a:cs typeface="Courier New"/>
                <a:sym typeface="Courier New"/>
              </a:rPr>
              <a:t>"Hello, world!"</a:t>
            </a:r>
            <a:endParaRPr>
              <a:latin typeface="Courier New"/>
              <a:ea typeface="Courier New"/>
              <a:cs typeface="Courier New"/>
              <a:sym typeface="Courier New"/>
            </a:endParaRPr>
          </a:p>
        </p:txBody>
      </p:sp>
      <p:sp>
        <p:nvSpPr>
          <p:cNvPr id="370" name="Google Shape;370;p48"/>
          <p:cNvSpPr txBox="1"/>
          <p:nvPr/>
        </p:nvSpPr>
        <p:spPr>
          <a:xfrm>
            <a:off x="1349125" y="2088950"/>
            <a:ext cx="485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urier New"/>
                <a:ea typeface="Courier New"/>
                <a:cs typeface="Courier New"/>
                <a:sym typeface="Courier New"/>
              </a:rPr>
              <a:t>String s;</a:t>
            </a:r>
            <a:endParaRPr>
              <a:latin typeface="Courier New"/>
              <a:ea typeface="Courier New"/>
              <a:cs typeface="Courier New"/>
              <a:sym typeface="Courier New"/>
            </a:endParaRPr>
          </a:p>
        </p:txBody>
      </p:sp>
      <p:sp>
        <p:nvSpPr>
          <p:cNvPr id="371" name="Google Shape;371;p48"/>
          <p:cNvSpPr txBox="1"/>
          <p:nvPr/>
        </p:nvSpPr>
        <p:spPr>
          <a:xfrm>
            <a:off x="1349125" y="3308150"/>
            <a:ext cx="726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urier New"/>
                <a:ea typeface="Courier New"/>
                <a:cs typeface="Courier New"/>
                <a:sym typeface="Courier New"/>
              </a:rPr>
              <a:t>s</a:t>
            </a:r>
            <a:r>
              <a:rPr lang="en">
                <a:latin typeface="Courier New"/>
                <a:ea typeface="Courier New"/>
                <a:cs typeface="Courier New"/>
                <a:sym typeface="Courier New"/>
              </a:rPr>
              <a:t> = "Hello, world!"; ← s </a:t>
            </a:r>
            <a:r>
              <a:rPr lang="en"/>
              <a:t>started out </a:t>
            </a:r>
            <a:r>
              <a:rPr lang="en">
                <a:latin typeface="Courier New"/>
                <a:ea typeface="Courier New"/>
                <a:cs typeface="Courier New"/>
                <a:sym typeface="Courier New"/>
              </a:rPr>
              <a:t>null</a:t>
            </a:r>
            <a:r>
              <a:rPr lang="en"/>
              <a:t>, but now points to a legit string</a:t>
            </a:r>
            <a:endParaRPr/>
          </a:p>
        </p:txBody>
      </p:sp>
      <p:sp>
        <p:nvSpPr>
          <p:cNvPr id="372" name="Google Shape;372;p48"/>
          <p:cNvSpPr txBox="1"/>
          <p:nvPr/>
        </p:nvSpPr>
        <p:spPr>
          <a:xfrm>
            <a:off x="3636000" y="4271525"/>
            <a:ext cx="180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urier New"/>
                <a:ea typeface="Courier New"/>
                <a:cs typeface="Courier New"/>
                <a:sym typeface="Courier New"/>
              </a:rPr>
              <a:t>String </a:t>
            </a:r>
            <a:r>
              <a:rPr lang="en"/>
              <a:t>instance</a:t>
            </a:r>
            <a:endParaRPr/>
          </a:p>
        </p:txBody>
      </p:sp>
      <p:sp>
        <p:nvSpPr>
          <p:cNvPr id="373" name="Google Shape;373;p48"/>
          <p:cNvSpPr txBox="1"/>
          <p:nvPr/>
        </p:nvSpPr>
        <p:spPr>
          <a:xfrm>
            <a:off x="6091625" y="1514250"/>
            <a:ext cx="29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Courier New"/>
                <a:ea typeface="Courier New"/>
                <a:cs typeface="Courier New"/>
                <a:sym typeface="Courier New"/>
              </a:rPr>
              <a:t>String s;</a:t>
            </a:r>
            <a:endParaRPr b="1">
              <a:solidFill>
                <a:schemeClr val="lt1"/>
              </a:solidFill>
              <a:latin typeface="Courier New"/>
              <a:ea typeface="Courier New"/>
              <a:cs typeface="Courier New"/>
              <a:sym typeface="Courier New"/>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NullPointerException</a:t>
            </a:r>
            <a:endParaRPr/>
          </a:p>
        </p:txBody>
      </p:sp>
      <p:sp>
        <p:nvSpPr>
          <p:cNvPr id="379" name="Google Shape;379;p4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lang="en"/>
              <a:t>If you try usings methods or attributes of a </a:t>
            </a:r>
            <a:r>
              <a:rPr lang="en">
                <a:latin typeface="Courier New"/>
                <a:ea typeface="Courier New"/>
                <a:cs typeface="Courier New"/>
                <a:sym typeface="Courier New"/>
              </a:rPr>
              <a:t>null</a:t>
            </a:r>
            <a:r>
              <a:rPr lang="en"/>
              <a:t> object reference, Java throws  </a:t>
            </a:r>
            <a:r>
              <a:rPr lang="en">
                <a:latin typeface="Courier New"/>
                <a:ea typeface="Courier New"/>
                <a:cs typeface="Courier New"/>
                <a:sym typeface="Courier New"/>
              </a:rPr>
              <a:t>NullPointerException</a:t>
            </a:r>
            <a:r>
              <a:rPr b="1" lang="en"/>
              <a:t>:</a:t>
            </a:r>
            <a:endParaRPr/>
          </a:p>
          <a:p>
            <a:pPr indent="0" lvl="0" marL="0" rtl="0" algn="l">
              <a:spcBef>
                <a:spcPts val="1200"/>
              </a:spcBef>
              <a:spcAft>
                <a:spcPts val="0"/>
              </a:spcAft>
              <a:buClr>
                <a:schemeClr val="dk1"/>
              </a:buClr>
              <a:buSzPct val="61111"/>
              <a:buFont typeface="Arial"/>
              <a:buNone/>
            </a:pPr>
            <a:r>
              <a:rPr lang="en">
                <a:latin typeface="Courier New"/>
                <a:ea typeface="Courier New"/>
                <a:cs typeface="Courier New"/>
                <a:sym typeface="Courier New"/>
              </a:rPr>
              <a:t>String s;</a:t>
            </a:r>
            <a:endParaRPr>
              <a:latin typeface="Courier New"/>
              <a:ea typeface="Courier New"/>
              <a:cs typeface="Courier New"/>
              <a:sym typeface="Courier New"/>
            </a:endParaRPr>
          </a:p>
          <a:p>
            <a:pPr indent="0" lvl="0" marL="0" rtl="0" algn="l">
              <a:spcBef>
                <a:spcPts val="1200"/>
              </a:spcBef>
              <a:spcAft>
                <a:spcPts val="0"/>
              </a:spcAft>
              <a:buClr>
                <a:schemeClr val="dk1"/>
              </a:buClr>
              <a:buSzPct val="61111"/>
              <a:buFont typeface="Arial"/>
              <a:buNone/>
            </a:pPr>
            <a:r>
              <a:rPr lang="en">
                <a:latin typeface="Courier New"/>
                <a:ea typeface="Courier New"/>
                <a:cs typeface="Courier New"/>
                <a:sym typeface="Courier New"/>
              </a:rPr>
              <a:t>if (s.indexOf("a") &gt;= 0) {</a:t>
            </a:r>
            <a:endParaRPr>
              <a:latin typeface="Courier New"/>
              <a:ea typeface="Courier New"/>
              <a:cs typeface="Courier New"/>
              <a:sym typeface="Courier New"/>
            </a:endParaRPr>
          </a:p>
          <a:p>
            <a:pPr indent="0" lvl="0" marL="0" rtl="0" algn="l">
              <a:spcBef>
                <a:spcPts val="1200"/>
              </a:spcBef>
              <a:spcAft>
                <a:spcPts val="0"/>
              </a:spcAft>
              <a:buClr>
                <a:schemeClr val="dk1"/>
              </a:buClr>
              <a:buSzPct val="61111"/>
              <a:buFont typeface="Arial"/>
              <a:buNone/>
            </a:pPr>
            <a:r>
              <a:rPr lang="en">
                <a:latin typeface="Courier New"/>
                <a:ea typeface="Courier New"/>
                <a:cs typeface="Courier New"/>
                <a:sym typeface="Courier New"/>
              </a:rPr>
              <a:t>    System.out.println(s + " contains an a"); ← </a:t>
            </a:r>
            <a:r>
              <a:rPr lang="en"/>
              <a:t>throws NullPointerException</a:t>
            </a:r>
            <a:endParaRPr/>
          </a:p>
          <a:p>
            <a:pPr indent="0" lvl="0" marL="0" rtl="0" algn="l">
              <a:spcBef>
                <a:spcPts val="1200"/>
              </a:spcBef>
              <a:spcAft>
                <a:spcPts val="0"/>
              </a:spcAft>
              <a:buClr>
                <a:schemeClr val="dk1"/>
              </a:buClr>
              <a:buSzPct val="61111"/>
              <a:buFont typeface="Arial"/>
              <a:buNone/>
            </a:pPr>
            <a:r>
              <a:rPr lang="en">
                <a:latin typeface="Courier New"/>
                <a:ea typeface="Courier New"/>
                <a:cs typeface="Courier New"/>
                <a:sym typeface="Courier New"/>
              </a:rPr>
              <a:t>}</a:t>
            </a:r>
            <a:endParaRPr>
              <a:latin typeface="Courier New"/>
              <a:ea typeface="Courier New"/>
              <a:cs typeface="Courier New"/>
              <a:sym typeface="Courier New"/>
            </a:endParaRPr>
          </a:p>
          <a:p>
            <a:pPr indent="0" lvl="0" marL="0" rtl="0" algn="l">
              <a:spcBef>
                <a:spcPts val="1200"/>
              </a:spcBef>
              <a:spcAft>
                <a:spcPts val="0"/>
              </a:spcAft>
              <a:buNone/>
            </a:pPr>
            <a:r>
              <a:rPr lang="en"/>
              <a:t>Some exceptions are not bugs in your program, like an exception thrown if the network is down.</a:t>
            </a:r>
            <a:endParaRPr/>
          </a:p>
          <a:p>
            <a:pPr indent="0" lvl="0" marL="0" rtl="0" algn="l">
              <a:spcBef>
                <a:spcPts val="1200"/>
              </a:spcBef>
              <a:spcAft>
                <a:spcPts val="1200"/>
              </a:spcAft>
              <a:buNone/>
            </a:pPr>
            <a:r>
              <a:rPr lang="en"/>
              <a:t>But a </a:t>
            </a:r>
            <a:r>
              <a:rPr lang="en">
                <a:latin typeface="Courier New"/>
                <a:ea typeface="Courier New"/>
                <a:cs typeface="Courier New"/>
                <a:sym typeface="Courier New"/>
              </a:rPr>
              <a:t>NullPointerException</a:t>
            </a:r>
            <a:r>
              <a:rPr lang="en"/>
              <a:t> usually means you need to fix your code.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Practice!</a:t>
            </a:r>
            <a:endParaRPr/>
          </a:p>
        </p:txBody>
      </p:sp>
      <p:sp>
        <p:nvSpPr>
          <p:cNvPr id="385" name="Google Shape;385;p5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Repl.it: </a:t>
            </a:r>
            <a:r>
              <a:rPr lang="en" u="sng">
                <a:solidFill>
                  <a:schemeClr val="hlink"/>
                </a:solidFill>
                <a:hlinkClick r:id="rId3"/>
              </a:rPr>
              <a:t>deMorgan</a:t>
            </a:r>
            <a:endParaRPr/>
          </a:p>
        </p:txBody>
      </p:sp>
      <p:pic>
        <p:nvPicPr>
          <p:cNvPr id="386" name="Google Shape;386;p50"/>
          <p:cNvPicPr preferRelativeResize="0"/>
          <p:nvPr/>
        </p:nvPicPr>
        <p:blipFill>
          <a:blip r:embed="rId4">
            <a:alphaModFix/>
          </a:blip>
          <a:stretch>
            <a:fillRect/>
          </a:stretch>
        </p:blipFill>
        <p:spPr>
          <a:xfrm>
            <a:off x="3750850" y="1231022"/>
            <a:ext cx="5005049" cy="3480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idx="1" type="subTitle"/>
          </p:nvPr>
        </p:nvSpPr>
        <p:spPr>
          <a:xfrm>
            <a:off x="311700" y="167125"/>
            <a:ext cx="2702700" cy="4663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Can you identify all of the</a:t>
            </a:r>
            <a:endParaRPr sz="2400"/>
          </a:p>
          <a:p>
            <a:pPr indent="0" lvl="0" marL="0" rtl="0" algn="l">
              <a:spcBef>
                <a:spcPts val="0"/>
              </a:spcBef>
              <a:spcAft>
                <a:spcPts val="0"/>
              </a:spcAft>
              <a:buNone/>
            </a:pPr>
            <a:r>
              <a:t/>
            </a:r>
            <a:endParaRPr/>
          </a:p>
          <a:p>
            <a:pPr indent="-342900" lvl="0" marL="457200" rtl="0" algn="l">
              <a:spcBef>
                <a:spcPts val="0"/>
              </a:spcBef>
              <a:spcAft>
                <a:spcPts val="0"/>
              </a:spcAft>
              <a:buSzPts val="1800"/>
              <a:buChar char="●"/>
            </a:pPr>
            <a:r>
              <a:rPr lang="en" sz="1800"/>
              <a:t>Expressions</a:t>
            </a:r>
            <a:endParaRPr sz="1800"/>
          </a:p>
          <a:p>
            <a:pPr indent="-342900" lvl="1" marL="914400" rtl="0" algn="l">
              <a:spcBef>
                <a:spcPts val="0"/>
              </a:spcBef>
              <a:spcAft>
                <a:spcPts val="0"/>
              </a:spcAft>
              <a:buSzPts val="1800"/>
              <a:buChar char="○"/>
            </a:pPr>
            <a:r>
              <a:rPr lang="en" sz="1800"/>
              <a:t>Which are Boolean Expressions?</a:t>
            </a:r>
            <a:endParaRPr sz="1800"/>
          </a:p>
          <a:p>
            <a:pPr indent="-342900" lvl="0" marL="457200" rtl="0" algn="l">
              <a:spcBef>
                <a:spcPts val="0"/>
              </a:spcBef>
              <a:spcAft>
                <a:spcPts val="0"/>
              </a:spcAft>
              <a:buSzPts val="1800"/>
              <a:buChar char="●"/>
            </a:pPr>
            <a:r>
              <a:rPr lang="en" sz="1800"/>
              <a:t>Statements</a:t>
            </a:r>
            <a:endParaRPr sz="1800"/>
          </a:p>
          <a:p>
            <a:pPr indent="-342900" lvl="0" marL="457200" rtl="0" algn="l">
              <a:spcBef>
                <a:spcPts val="0"/>
              </a:spcBef>
              <a:spcAft>
                <a:spcPts val="0"/>
              </a:spcAft>
              <a:buSzPts val="1800"/>
              <a:buChar char="●"/>
            </a:pPr>
            <a:r>
              <a:rPr lang="en" sz="1800"/>
              <a:t>Blocks</a:t>
            </a:r>
            <a:endParaRPr sz="1800"/>
          </a:p>
          <a:p>
            <a:pPr indent="-342900" lvl="0" marL="457200" rtl="0" algn="l">
              <a:spcBef>
                <a:spcPts val="0"/>
              </a:spcBef>
              <a:spcAft>
                <a:spcPts val="0"/>
              </a:spcAft>
              <a:buSzPts val="1800"/>
              <a:buChar char="●"/>
            </a:pPr>
            <a:r>
              <a:rPr lang="en" sz="1800"/>
              <a:t>Formal parameters</a:t>
            </a:r>
            <a:endParaRPr sz="1800"/>
          </a:p>
          <a:p>
            <a:pPr indent="-342900" lvl="0" marL="457200" rtl="0" algn="l">
              <a:spcBef>
                <a:spcPts val="0"/>
              </a:spcBef>
              <a:spcAft>
                <a:spcPts val="0"/>
              </a:spcAft>
              <a:buSzPts val="1800"/>
              <a:buChar char="●"/>
            </a:pPr>
            <a:r>
              <a:rPr lang="en" sz="1800"/>
              <a:t>Actual parameters</a:t>
            </a:r>
            <a:endParaRPr sz="1800"/>
          </a:p>
        </p:txBody>
      </p:sp>
      <p:pic>
        <p:nvPicPr>
          <p:cNvPr id="73" name="Google Shape;73;p16"/>
          <p:cNvPicPr preferRelativeResize="0"/>
          <p:nvPr/>
        </p:nvPicPr>
        <p:blipFill>
          <a:blip r:embed="rId3">
            <a:alphaModFix/>
          </a:blip>
          <a:stretch>
            <a:fillRect/>
          </a:stretch>
        </p:blipFill>
        <p:spPr>
          <a:xfrm>
            <a:off x="2971800" y="654925"/>
            <a:ext cx="5876325" cy="3832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Equality Operators</a:t>
            </a:r>
            <a:endParaRPr/>
          </a:p>
        </p:txBody>
      </p:sp>
      <p:graphicFrame>
        <p:nvGraphicFramePr>
          <p:cNvPr id="79" name="Google Shape;79;p17"/>
          <p:cNvGraphicFramePr/>
          <p:nvPr/>
        </p:nvGraphicFramePr>
        <p:xfrm>
          <a:off x="952500" y="1428750"/>
          <a:ext cx="3000000" cy="3000000"/>
        </p:xfrm>
        <a:graphic>
          <a:graphicData uri="http://schemas.openxmlformats.org/drawingml/2006/table">
            <a:tbl>
              <a:tblPr>
                <a:noFill/>
                <a:tableStyleId>{EA40CCF9-9D88-483E-B4F8-1E049338459B}</a:tableStyleId>
              </a:tblPr>
              <a:tblGrid>
                <a:gridCol w="3619500"/>
                <a:gridCol w="3619500"/>
              </a:tblGrid>
              <a:tr h="381000">
                <a:tc>
                  <a:txBody>
                    <a:bodyPr/>
                    <a:lstStyle/>
                    <a:p>
                      <a:pPr indent="0" lvl="0" marL="0" rtl="0" algn="l">
                        <a:spcBef>
                          <a:spcPts val="0"/>
                        </a:spcBef>
                        <a:spcAft>
                          <a:spcPts val="0"/>
                        </a:spcAft>
                        <a:buNone/>
                      </a:pPr>
                      <a:r>
                        <a:rPr lang="en"/>
                        <a:t>x == y</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rPr>
                        <a:t>true if x is equal to y, false otherwise</a:t>
                      </a:r>
                      <a:endParaRPr>
                        <a:solidFill>
                          <a:schemeClr val="dk1"/>
                        </a:solidFill>
                      </a:endParaRPr>
                    </a:p>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x != y     </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rPr>
                        <a:t>true if x is not equal to y, false otherwise</a:t>
                      </a:r>
                      <a:endParaRPr>
                        <a:solidFill>
                          <a:schemeClr val="dk1"/>
                        </a:solidFill>
                      </a:endParaRPr>
                    </a:p>
                    <a:p>
                      <a:pPr indent="0" lvl="0" marL="0" rtl="0" algn="l">
                        <a:spcBef>
                          <a:spcPts val="0"/>
                        </a:spcBef>
                        <a:spcAft>
                          <a:spcPts val="0"/>
                        </a:spcAft>
                        <a:buNone/>
                      </a:pPr>
                      <a:r>
                        <a:t/>
                      </a:r>
                      <a:endParaRPr/>
                    </a:p>
                  </a:txBody>
                  <a:tcPr marT="91425" marB="91425" marR="91425" marL="91425"/>
                </a:tc>
              </a:tr>
            </a:tbl>
          </a:graphicData>
        </a:graphic>
      </p:graphicFrame>
      <p:sp>
        <p:nvSpPr>
          <p:cNvPr id="80" name="Google Shape;80;p17"/>
          <p:cNvSpPr txBox="1"/>
          <p:nvPr/>
        </p:nvSpPr>
        <p:spPr>
          <a:xfrm>
            <a:off x="711650" y="3102425"/>
            <a:ext cx="7929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Keep in mind that you must use "==", not "=", when testing if two values are equal.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is the </a:t>
            </a:r>
            <a:r>
              <a:rPr lang="en"/>
              <a:t>assignment</a:t>
            </a:r>
            <a:r>
              <a:rPr lang="en"/>
              <a:t> operator and will assign the value of y to x!</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Relational Operators</a:t>
            </a:r>
            <a:endParaRPr/>
          </a:p>
        </p:txBody>
      </p:sp>
      <p:sp>
        <p:nvSpPr>
          <p:cNvPr id="86" name="Google Shape;86;p18"/>
          <p:cNvSpPr txBox="1"/>
          <p:nvPr/>
        </p:nvSpPr>
        <p:spPr>
          <a:xfrm>
            <a:off x="806225" y="4139975"/>
            <a:ext cx="7899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Tip: To remember &gt;= and &lt;=, think of it as the order in which you say it. Greater than (&gt;) or equal to (=)</a:t>
            </a:r>
            <a:endParaRPr sz="1800"/>
          </a:p>
        </p:txBody>
      </p:sp>
      <p:graphicFrame>
        <p:nvGraphicFramePr>
          <p:cNvPr id="87" name="Google Shape;87;p18"/>
          <p:cNvGraphicFramePr/>
          <p:nvPr/>
        </p:nvGraphicFramePr>
        <p:xfrm>
          <a:off x="952500" y="1276350"/>
          <a:ext cx="3000000" cy="3000000"/>
        </p:xfrm>
        <a:graphic>
          <a:graphicData uri="http://schemas.openxmlformats.org/drawingml/2006/table">
            <a:tbl>
              <a:tblPr>
                <a:noFill/>
                <a:tableStyleId>{EA40CCF9-9D88-483E-B4F8-1E049338459B}</a:tableStyleId>
              </a:tblPr>
              <a:tblGrid>
                <a:gridCol w="3619500"/>
                <a:gridCol w="3619500"/>
              </a:tblGrid>
              <a:tr h="381000">
                <a:tc>
                  <a:txBody>
                    <a:bodyPr/>
                    <a:lstStyle/>
                    <a:p>
                      <a:pPr indent="0" lvl="0" marL="0" rtl="0" algn="l">
                        <a:spcBef>
                          <a:spcPts val="0"/>
                        </a:spcBef>
                        <a:spcAft>
                          <a:spcPts val="0"/>
                        </a:spcAft>
                        <a:buNone/>
                      </a:pPr>
                      <a:r>
                        <a:rPr lang="en">
                          <a:solidFill>
                            <a:schemeClr val="dk1"/>
                          </a:solidFill>
                        </a:rPr>
                        <a:t>x &gt; y</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true if x is greater than y, false otherwise</a:t>
                      </a:r>
                      <a:endParaRPr>
                        <a:solidFill>
                          <a:schemeClr val="dk1"/>
                        </a:solidFill>
                      </a:endParaRPr>
                    </a:p>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x &lt; y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true if x is less than y, false otherwise</a:t>
                      </a:r>
                      <a:endParaRPr>
                        <a:solidFill>
                          <a:schemeClr val="dk1"/>
                        </a:solidFill>
                      </a:endParaRPr>
                    </a:p>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x &gt;= y     </a:t>
                      </a:r>
                      <a:endParaRPr>
                        <a:solidFill>
                          <a:schemeClr val="dk1"/>
                        </a:solidFill>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true if x is greater than or equal to y, false otherwise</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x &lt;= y     </a:t>
                      </a:r>
                      <a:endParaRPr>
                        <a:solidFill>
                          <a:schemeClr val="dk1"/>
                        </a:solidFill>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true if x is less than or equal to y, false otherwise</a:t>
                      </a:r>
                      <a:endParaRPr/>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Relational Operators</a:t>
            </a:r>
            <a:endParaRPr/>
          </a:p>
        </p:txBody>
      </p:sp>
      <p:graphicFrame>
        <p:nvGraphicFramePr>
          <p:cNvPr id="93" name="Google Shape;93;p19"/>
          <p:cNvGraphicFramePr/>
          <p:nvPr/>
        </p:nvGraphicFramePr>
        <p:xfrm>
          <a:off x="952500" y="1200150"/>
          <a:ext cx="3000000" cy="3000000"/>
        </p:xfrm>
        <a:graphic>
          <a:graphicData uri="http://schemas.openxmlformats.org/drawingml/2006/table">
            <a:tbl>
              <a:tblPr>
                <a:noFill/>
                <a:tableStyleId>{EA40CCF9-9D88-483E-B4F8-1E049338459B}</a:tableStyleId>
              </a:tblPr>
              <a:tblGrid>
                <a:gridCol w="3619500"/>
                <a:gridCol w="3619500"/>
              </a:tblGrid>
              <a:tr h="381000">
                <a:tc>
                  <a:txBody>
                    <a:bodyPr/>
                    <a:lstStyle/>
                    <a:p>
                      <a:pPr indent="0" lvl="0" marL="0" rtl="0" algn="l">
                        <a:spcBef>
                          <a:spcPts val="0"/>
                        </a:spcBef>
                        <a:spcAft>
                          <a:spcPts val="0"/>
                        </a:spcAft>
                        <a:buNone/>
                      </a:pPr>
                      <a:r>
                        <a:rPr lang="en">
                          <a:solidFill>
                            <a:schemeClr val="dk1"/>
                          </a:solidFill>
                        </a:rPr>
                        <a:t>x &gt; y</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true if x is greater than y, false otherwise</a:t>
                      </a:r>
                      <a:endParaRPr>
                        <a:solidFill>
                          <a:schemeClr val="dk1"/>
                        </a:solidFill>
                      </a:endParaRPr>
                    </a:p>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x &lt; y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true if x is less than y, false otherwise</a:t>
                      </a:r>
                      <a:endParaRPr>
                        <a:solidFill>
                          <a:schemeClr val="dk1"/>
                        </a:solidFill>
                      </a:endParaRPr>
                    </a:p>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x &gt;= y     </a:t>
                      </a:r>
                      <a:endParaRPr>
                        <a:solidFill>
                          <a:schemeClr val="dk1"/>
                        </a:solidFill>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true if x is greater than or equal to y, false otherwise</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x &lt;= y     </a:t>
                      </a:r>
                      <a:endParaRPr>
                        <a:solidFill>
                          <a:schemeClr val="dk1"/>
                        </a:solidFill>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true if x is less than or equal to y, false otherwise</a:t>
                      </a:r>
                      <a:endParaRPr/>
                    </a:p>
                  </a:txBody>
                  <a:tcPr marT="91425" marB="91425" marR="91425" marL="91425"/>
                </a:tc>
              </a:tr>
            </a:tbl>
          </a:graphicData>
        </a:graphic>
      </p:graphicFrame>
      <p:sp>
        <p:nvSpPr>
          <p:cNvPr id="94" name="Google Shape;94;p19"/>
          <p:cNvSpPr txBox="1"/>
          <p:nvPr/>
        </p:nvSpPr>
        <p:spPr>
          <a:xfrm>
            <a:off x="653825" y="3835175"/>
            <a:ext cx="7899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These don't work on objects, such as Strings! This is where you use the String.compareTo method.</a:t>
            </a:r>
            <a:endParaRPr sz="1800"/>
          </a:p>
          <a:p>
            <a:pPr indent="0" lvl="0" marL="0" rtl="0" algn="l">
              <a:spcBef>
                <a:spcPts val="0"/>
              </a:spcBef>
              <a:spcAft>
                <a:spcPts val="0"/>
              </a:spcAft>
              <a:buNone/>
            </a:pPr>
            <a:r>
              <a:rPr lang="en" sz="1800"/>
              <a:t>(compareTo isn't part of Object like equals - it comes from the Comparable interface.)</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Are ==, != r</a:t>
            </a:r>
            <a:r>
              <a:rPr lang="en"/>
              <a:t>elational operators?</a:t>
            </a:r>
            <a:endParaRPr/>
          </a:p>
        </p:txBody>
      </p:sp>
      <p:sp>
        <p:nvSpPr>
          <p:cNvPr id="100" name="Google Shape;100;p20"/>
          <p:cNvSpPr txBox="1"/>
          <p:nvPr/>
        </p:nvSpPr>
        <p:spPr>
          <a:xfrm>
            <a:off x="653825" y="1168175"/>
            <a:ext cx="4661700" cy="350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CS Awesome talks about == and != as relational operators. Are they?</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Yes and no. </a:t>
            </a:r>
            <a:r>
              <a:rPr lang="en" sz="1800" u="sng">
                <a:solidFill>
                  <a:schemeClr val="hlink"/>
                </a:solidFill>
                <a:hlinkClick r:id="rId3"/>
              </a:rPr>
              <a:t>Wikipedia</a:t>
            </a:r>
            <a:r>
              <a:rPr lang="en" sz="1800"/>
              <a:t> does define equality operators as being relational operators.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But Java does define equality operators to have lower precedence than the other relational operators, so they </a:t>
            </a:r>
            <a:r>
              <a:rPr lang="en" sz="1800"/>
              <a:t>behave</a:t>
            </a:r>
            <a:r>
              <a:rPr lang="en" sz="1800"/>
              <a:t> </a:t>
            </a:r>
            <a:r>
              <a:rPr lang="en" sz="1800"/>
              <a:t>slightly</a:t>
            </a:r>
            <a:r>
              <a:rPr lang="en" sz="1800"/>
              <a:t> differently.</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x &lt; 2 == </a:t>
            </a:r>
            <a:r>
              <a:rPr lang="en" sz="1800"/>
              <a:t>y &gt; 5</a:t>
            </a:r>
            <a:r>
              <a:rPr lang="en" sz="1800"/>
              <a:t> is (x &lt; 2) == (y &gt; 5)</a:t>
            </a:r>
            <a:endParaRPr sz="1800"/>
          </a:p>
        </p:txBody>
      </p:sp>
      <p:pic>
        <p:nvPicPr>
          <p:cNvPr id="101" name="Google Shape;101;p20"/>
          <p:cNvPicPr preferRelativeResize="0"/>
          <p:nvPr/>
        </p:nvPicPr>
        <p:blipFill>
          <a:blip r:embed="rId4">
            <a:alphaModFix/>
          </a:blip>
          <a:stretch>
            <a:fillRect/>
          </a:stretch>
        </p:blipFill>
        <p:spPr>
          <a:xfrm>
            <a:off x="5467925" y="636725"/>
            <a:ext cx="3283105" cy="38209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Modulo Operator (%)</a:t>
            </a:r>
            <a:endParaRPr/>
          </a:p>
        </p:txBody>
      </p:sp>
      <p:graphicFrame>
        <p:nvGraphicFramePr>
          <p:cNvPr id="107" name="Google Shape;107;p21"/>
          <p:cNvGraphicFramePr/>
          <p:nvPr/>
        </p:nvGraphicFramePr>
        <p:xfrm>
          <a:off x="952500" y="1428750"/>
          <a:ext cx="3000000" cy="3000000"/>
        </p:xfrm>
        <a:graphic>
          <a:graphicData uri="http://schemas.openxmlformats.org/drawingml/2006/table">
            <a:tbl>
              <a:tblPr>
                <a:noFill/>
                <a:tableStyleId>{EA40CCF9-9D88-483E-B4F8-1E049338459B}</a:tableStyleId>
              </a:tblPr>
              <a:tblGrid>
                <a:gridCol w="3619500"/>
                <a:gridCol w="3619500"/>
              </a:tblGrid>
              <a:tr h="381000">
                <a:tc>
                  <a:txBody>
                    <a:bodyPr/>
                    <a:lstStyle/>
                    <a:p>
                      <a:pPr indent="0" lvl="0" marL="0" rtl="0" algn="l">
                        <a:spcBef>
                          <a:spcPts val="0"/>
                        </a:spcBef>
                        <a:spcAft>
                          <a:spcPts val="0"/>
                        </a:spcAft>
                        <a:buNone/>
                      </a:pPr>
                      <a:r>
                        <a:rPr lang="en">
                          <a:solidFill>
                            <a:schemeClr val="dk1"/>
                          </a:solidFill>
                        </a:rPr>
                        <a:t>x % y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returns the remainder of dividing x by y</a:t>
                      </a:r>
                      <a:endParaRPr>
                        <a:solidFill>
                          <a:schemeClr val="dk1"/>
                        </a:solidFill>
                      </a:endParaRPr>
                    </a:p>
                    <a:p>
                      <a:pPr indent="0" lvl="0" marL="0" rtl="0" algn="l">
                        <a:spcBef>
                          <a:spcPts val="0"/>
                        </a:spcBef>
                        <a:spcAft>
                          <a:spcPts val="0"/>
                        </a:spcAft>
                        <a:buNone/>
                      </a:pPr>
                      <a:r>
                        <a:t/>
                      </a:r>
                      <a:endParaRPr/>
                    </a:p>
                  </a:txBody>
                  <a:tcPr marT="91425" marB="91425" marR="91425" marL="91425"/>
                </a:tc>
              </a:tr>
            </a:tbl>
          </a:graphicData>
        </a:graphic>
      </p:graphicFrame>
      <p:sp>
        <p:nvSpPr>
          <p:cNvPr id="108" name="Google Shape;108;p21"/>
          <p:cNvSpPr txBox="1"/>
          <p:nvPr/>
        </p:nvSpPr>
        <p:spPr>
          <a:xfrm>
            <a:off x="653825" y="2082575"/>
            <a:ext cx="78990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This is NOT a boolean operator, but it's a handy one frequently used with operators like ==.  % works on integers but also on floats/doubles in Java.</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One use is checking whether a number is even or odd.</a:t>
            </a:r>
            <a:endParaRPr sz="1800"/>
          </a:p>
          <a:p>
            <a:pPr indent="0" lvl="0" marL="0" rtl="0" algn="l">
              <a:spcBef>
                <a:spcPts val="0"/>
              </a:spcBef>
              <a:spcAft>
                <a:spcPts val="0"/>
              </a:spcAft>
              <a:buNone/>
            </a:pPr>
            <a:r>
              <a:rPr lang="en" sz="1800"/>
              <a:t>  x % 2 == 0 means x is even</a:t>
            </a:r>
            <a:endParaRPr sz="1800"/>
          </a:p>
          <a:p>
            <a:pPr indent="0" lvl="0" marL="0" rtl="0" algn="l">
              <a:spcBef>
                <a:spcPts val="0"/>
              </a:spcBef>
              <a:spcAft>
                <a:spcPts val="0"/>
              </a:spcAft>
              <a:buNone/>
            </a:pPr>
            <a:r>
              <a:rPr lang="en" sz="1800">
                <a:solidFill>
                  <a:schemeClr val="dk1"/>
                </a:solidFill>
              </a:rPr>
              <a:t>  x % 2 == 1 means x is odd</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You can use it to check if a number is an even multiple of another:</a:t>
            </a:r>
            <a:endParaRPr sz="1800">
              <a:solidFill>
                <a:schemeClr val="dk1"/>
              </a:solidFill>
            </a:endParaRPr>
          </a:p>
          <a:p>
            <a:pPr indent="0" lvl="0" marL="0" rtl="0" algn="l">
              <a:spcBef>
                <a:spcPts val="0"/>
              </a:spcBef>
              <a:spcAft>
                <a:spcPts val="0"/>
              </a:spcAft>
              <a:buClr>
                <a:schemeClr val="dk1"/>
              </a:buClr>
              <a:buSzPts val="1100"/>
              <a:buFont typeface="Arial"/>
              <a:buNone/>
            </a:pPr>
            <a:r>
              <a:rPr lang="en" sz="1800">
                <a:solidFill>
                  <a:schemeClr val="dk1"/>
                </a:solidFill>
              </a:rPr>
              <a:t>  x % y == 0 means x is a multiple of y</a:t>
            </a:r>
            <a:br>
              <a:rPr lang="en" sz="1800">
                <a:solidFill>
                  <a:schemeClr val="dk1"/>
                </a:solidFill>
              </a:rPr>
            </a:br>
            <a:r>
              <a:rPr lang="en" sz="1800">
                <a:solidFill>
                  <a:schemeClr val="dk1"/>
                </a:solidFill>
              </a:rPr>
              <a:t>  (can be divided by y with a remainder of 0)</a:t>
            </a:r>
            <a:endParaRPr sz="1800">
              <a:solidFill>
                <a:schemeClr val="dk1"/>
              </a:solidFill>
            </a:endParaRPr>
          </a:p>
          <a:p>
            <a:pPr indent="0" lvl="0" marL="0" rtl="0" algn="l">
              <a:spcBef>
                <a:spcPts val="0"/>
              </a:spcBef>
              <a:spcAft>
                <a:spcPts val="0"/>
              </a:spcAft>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